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C4E2"/>
    <a:srgbClr val="F7F6B6"/>
    <a:srgbClr val="91FFFE"/>
    <a:srgbClr val="BAE0DF"/>
    <a:srgbClr val="66FFFF"/>
    <a:srgbClr val="CEEAB0"/>
    <a:srgbClr val="CCFF99"/>
    <a:srgbClr val="FF0066"/>
    <a:srgbClr val="CCFF66"/>
    <a:srgbClr val="3B82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notesMaster" Target="notesMasters/notesMaster1.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B5DF567-8FC8-4A2B-8E0F-D7FCD8835B68}"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082283-DEF1-450C-AD53-5A191D47D600}"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EB5DF567-8FC8-4A2B-8E0F-D7FCD8835B68}"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082283-DEF1-450C-AD53-5A191D47D600}"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EB5DF567-8FC8-4A2B-8E0F-D7FCD8835B68}"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082283-DEF1-450C-AD53-5A191D47D600}"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EB5DF567-8FC8-4A2B-8E0F-D7FCD8835B68}"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082283-DEF1-450C-AD53-5A191D47D600}"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EB5DF567-8FC8-4A2B-8E0F-D7FCD8835B68}"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8082283-DEF1-450C-AD53-5A191D47D600}"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EB5DF567-8FC8-4A2B-8E0F-D7FCD8835B68}"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082283-DEF1-450C-AD53-5A191D47D600}"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EB5DF567-8FC8-4A2B-8E0F-D7FCD8835B68}"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8082283-DEF1-450C-AD53-5A191D47D600}"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B5DF567-8FC8-4A2B-8E0F-D7FCD8835B68}"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8082283-DEF1-450C-AD53-5A191D47D600}"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5DF567-8FC8-4A2B-8E0F-D7FCD8835B68}"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8082283-DEF1-450C-AD53-5A191D47D600}"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EB5DF567-8FC8-4A2B-8E0F-D7FCD8835B68}"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082283-DEF1-450C-AD53-5A191D47D600}"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EB5DF567-8FC8-4A2B-8E0F-D7FCD8835B68}"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8082283-DEF1-450C-AD53-5A191D47D600}"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5DF567-8FC8-4A2B-8E0F-D7FCD8835B68}"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082283-DEF1-450C-AD53-5A191D47D600}" type="slidenum">
              <a:rPr lang="en-IN" smtClean="0"/>
            </a:fld>
            <a:endParaRPr lang="en-IN"/>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2" name="Image 0"/>
          <p:cNvPicPr>
            <a:picLocks noChangeAspect="1"/>
          </p:cNvPicPr>
          <p:nvPr/>
        </p:nvPicPr>
        <p:blipFill>
          <a:blip r:embed="rId1"/>
          <a:stretch>
            <a:fillRect/>
          </a:stretch>
        </p:blipFill>
        <p:spPr>
          <a:xfrm>
            <a:off x="-953770" y="0"/>
            <a:ext cx="5486400" cy="6858000"/>
          </a:xfrm>
          <a:prstGeom prst="rect">
            <a:avLst/>
          </a:prstGeom>
        </p:spPr>
      </p:pic>
      <p:sp>
        <p:nvSpPr>
          <p:cNvPr id="3" name="Text 0"/>
          <p:cNvSpPr/>
          <p:nvPr/>
        </p:nvSpPr>
        <p:spPr>
          <a:xfrm>
            <a:off x="5370354" y="1217652"/>
            <a:ext cx="7468553" cy="2914650"/>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lnSpc>
                <a:spcPts val="7650"/>
              </a:lnSpc>
              <a:buNone/>
            </a:pPr>
            <a:r>
              <a:rPr lang="en-US" sz="6100" b="1" dirty="0">
                <a:solidFill>
                  <a:srgbClr val="CCFF99"/>
                </a:solidFill>
                <a:latin typeface="Century Gothic" panose="020B0502020202020204" charset="0"/>
                <a:ea typeface="Unbounded" pitchFamily="34" charset="-122"/>
                <a:cs typeface="Century Gothic" panose="020B0502020202020204" charset="0"/>
              </a:rPr>
              <a:t>  ONLINE HOTEL</a:t>
            </a:r>
            <a:endParaRPr lang="en-US" sz="6100" b="1" dirty="0">
              <a:solidFill>
                <a:srgbClr val="CCFF99"/>
              </a:solidFill>
              <a:latin typeface="Century Gothic" panose="020B0502020202020204" charset="0"/>
              <a:ea typeface="Unbounded" pitchFamily="34" charset="-122"/>
              <a:cs typeface="Century Gothic" panose="020B0502020202020204" charset="0"/>
            </a:endParaRPr>
          </a:p>
          <a:p>
            <a:pPr marL="0" indent="0" algn="just">
              <a:lnSpc>
                <a:spcPts val="7650"/>
              </a:lnSpc>
              <a:buNone/>
            </a:pPr>
            <a:r>
              <a:rPr lang="en-US" sz="6100" b="1" dirty="0">
                <a:solidFill>
                  <a:srgbClr val="CCFF99"/>
                </a:solidFill>
                <a:latin typeface="Century Gothic" panose="020B0502020202020204" charset="0"/>
                <a:cs typeface="Century Gothic" panose="020B0502020202020204" charset="0"/>
              </a:rPr>
              <a:t>ROOM BOOKING</a:t>
            </a:r>
            <a:endParaRPr lang="en-US" sz="6100" b="1" dirty="0">
              <a:solidFill>
                <a:srgbClr val="CCFF99"/>
              </a:solidFill>
              <a:latin typeface="Century Gothic" panose="020B0502020202020204" charset="0"/>
              <a:cs typeface="Century Gothic" panose="020B0502020202020204" charset="0"/>
            </a:endParaRPr>
          </a:p>
        </p:txBody>
      </p:sp>
      <p:sp>
        <p:nvSpPr>
          <p:cNvPr id="4" name="Text 1"/>
          <p:cNvSpPr/>
          <p:nvPr/>
        </p:nvSpPr>
        <p:spPr>
          <a:xfrm>
            <a:off x="4739148" y="3429000"/>
            <a:ext cx="7352508" cy="1149072"/>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000"/>
              </a:lnSpc>
              <a:buNone/>
            </a:pPr>
            <a:r>
              <a:rPr lang="en-US" sz="1850" dirty="0">
                <a:solidFill>
                  <a:schemeClr val="accent1">
                    <a:lumMod val="60000"/>
                    <a:lumOff val="40000"/>
                  </a:schemeClr>
                </a:solidFill>
                <a:latin typeface="Times New Roman" panose="02020603050405020304" pitchFamily="18" charset="0"/>
                <a:ea typeface="Cabin" pitchFamily="34" charset="-122"/>
                <a:cs typeface="Times New Roman" panose="02020603050405020304" pitchFamily="18" charset="0"/>
              </a:rPr>
              <a:t>This system streamlines hotel operations, providing a centralized platform for managing guests, rooms, finances, and staff. It offers an array of features to enhance efficiency and guest satisfaction.</a:t>
            </a:r>
            <a:endParaRPr lang="en-US" sz="1850" dirty="0">
              <a:solidFill>
                <a:schemeClr val="accent1">
                  <a:lumMod val="60000"/>
                  <a:lumOff val="40000"/>
                </a:schemeClr>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9032437" y="4848471"/>
            <a:ext cx="3047365" cy="64516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solidFill>
                  <a:srgbClr val="BAE0DF"/>
                </a:solidFill>
              </a:rPr>
              <a:t>Roshni Prabakar(192211823)</a:t>
            </a:r>
            <a:endParaRPr lang="en-IN" dirty="0">
              <a:solidFill>
                <a:srgbClr val="BAE0DF"/>
              </a:solidFill>
            </a:endParaRPr>
          </a:p>
          <a:p>
            <a:r>
              <a:rPr lang="en-IN" dirty="0">
                <a:solidFill>
                  <a:srgbClr val="BAE0DF"/>
                </a:solidFill>
              </a:rPr>
              <a:t>Rohitha.G (192210242)</a:t>
            </a:r>
            <a:endParaRPr lang="en-IN" dirty="0">
              <a:solidFill>
                <a:srgbClr val="BAE0D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login register&#10;&#10;Description automatically generated"/>
          <p:cNvPicPr>
            <a:picLocks noChangeAspect="1"/>
          </p:cNvPicPr>
          <p:nvPr/>
        </p:nvPicPr>
        <p:blipFill>
          <a:blip r:embed="rId1"/>
          <a:stretch>
            <a:fillRect/>
          </a:stretch>
        </p:blipFill>
        <p:spPr>
          <a:xfrm>
            <a:off x="891540" y="1522095"/>
            <a:ext cx="10409555" cy="4512310"/>
          </a:xfrm>
          <a:prstGeom prst="rect">
            <a:avLst/>
          </a:prstGeom>
        </p:spPr>
      </p:pic>
      <p:sp>
        <p:nvSpPr>
          <p:cNvPr id="3" name="Text Box 2"/>
          <p:cNvSpPr txBox="1"/>
          <p:nvPr/>
        </p:nvSpPr>
        <p:spPr>
          <a:xfrm>
            <a:off x="707390" y="368300"/>
            <a:ext cx="6096000" cy="796290"/>
          </a:xfrm>
          <a:prstGeom prst="rect">
            <a:avLst/>
          </a:prstGeom>
          <a:noFill/>
        </p:spPr>
        <p:txBody>
          <a:bodyPr wrap="square" rtlCol="0" anchor="t">
            <a:spAutoFit/>
          </a:bodyPr>
          <a:p>
            <a:pPr marL="0" indent="0">
              <a:lnSpc>
                <a:spcPts val="5500"/>
              </a:lnSpc>
              <a:buNone/>
            </a:pPr>
            <a:r>
              <a:rPr lang="en-IN" altLang="en-US" sz="4400" b="1" dirty="0">
                <a:solidFill>
                  <a:srgbClr val="CEEAB0"/>
                </a:solidFill>
                <a:latin typeface="Times New Roman" panose="02020603050405020304" pitchFamily="18" charset="0"/>
                <a:ea typeface="Unbounded" pitchFamily="34" charset="-122"/>
                <a:cs typeface="Times New Roman" panose="02020603050405020304" pitchFamily="18" charset="0"/>
                <a:sym typeface="+mn-ea"/>
              </a:rPr>
              <a:t>Screenshots</a:t>
            </a:r>
            <a:endParaRPr lang="en-IN" altLang="en-US" sz="4400" b="1" dirty="0">
              <a:solidFill>
                <a:srgbClr val="CEEAB0"/>
              </a:solidFill>
              <a:latin typeface="Times New Roman" panose="02020603050405020304" pitchFamily="18" charset="0"/>
              <a:ea typeface="Unbounded" pitchFamily="34" charset="-122"/>
              <a:cs typeface="Times New Roman" panose="02020603050405020304" pitchFamily="18" charset="0"/>
              <a:sym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Description automatically generated"/>
          <p:cNvPicPr>
            <a:picLocks noChangeAspect="1"/>
          </p:cNvPicPr>
          <p:nvPr/>
        </p:nvPicPr>
        <p:blipFill>
          <a:blip r:embed="rId1"/>
          <a:stretch>
            <a:fillRect/>
          </a:stretch>
        </p:blipFill>
        <p:spPr>
          <a:xfrm>
            <a:off x="446018" y="886063"/>
            <a:ext cx="11299963" cy="508587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screenshot of a computer&#10;&#10;Description automatically generated"/>
          <p:cNvPicPr>
            <a:picLocks noChangeAspect="1"/>
          </p:cNvPicPr>
          <p:nvPr/>
        </p:nvPicPr>
        <p:blipFill>
          <a:blip r:embed="rId1"/>
          <a:stretch>
            <a:fillRect/>
          </a:stretch>
        </p:blipFill>
        <p:spPr>
          <a:xfrm>
            <a:off x="389968" y="731743"/>
            <a:ext cx="11412063" cy="539451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85019" y="1516479"/>
            <a:ext cx="11021962" cy="4246245"/>
          </a:xfrm>
          <a:prstGeom prst="rect">
            <a:avLst/>
          </a:prstGeom>
          <a:noFill/>
        </p:spPr>
        <p:txBody>
          <a:bodyPr wrap="square">
            <a:spAutoFit/>
          </a:bodyPr>
          <a:lstStyle/>
          <a:p>
            <a:pPr algn="just"/>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The Online Hotel Room Booking project successfully automates the process of managing hotel bookings and user data, offering a streamlined and efficient solution for the hospitality industry. By leveraging a combination of advanced web technologies, the system significantly improves operational efficiency, reduces the likelihood of errors, and enhances the overall guest experience. The automation of these processes means that hotel staff can dedicate more time to providing high-quality service to guests rather than dealing with tedious administrative tasks. This project demonstrates the effective use of HTML, CSS, JavaScript, PHP, and MySQL in developing a comprehensive, user-friendly web-based application.</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endParaRPr lang="en-IN" sz="1800" dirty="0">
              <a:latin typeface="Times New Roman" panose="02020603050405020304" pitchFamily="18" charset="0"/>
              <a:cs typeface="Times New Roman" panose="02020603050405020304" pitchFamily="18" charset="0"/>
            </a:endParaRPr>
          </a:p>
          <a:p>
            <a:pPr algn="just"/>
            <a:endParaRPr lang="en-IN" sz="1800" dirty="0">
              <a:latin typeface="Times New Roman" panose="02020603050405020304" pitchFamily="18" charset="0"/>
              <a:cs typeface="Times New Roman" panose="02020603050405020304" pitchFamily="18" charset="0"/>
            </a:endParaRPr>
          </a:p>
          <a:p>
            <a:pPr algn="just"/>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In summary, the Hotel Management System project is a testament to the power of modern web technologies in solving real-world problems. By automating the management of hotel bookings and user data, the system not only improves efficiency and reduces errors but also significantly enhances the overall guest experience. The effective use of HTML, CSS, JavaScript, PHP in this project highlights the potential of these technologies to create comprehensive, reliable, and user-friendly web applications that meet the needs of the hospitality industry.</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
        <p:nvSpPr>
          <p:cNvPr id="5" name="TextBox 4"/>
          <p:cNvSpPr txBox="1"/>
          <p:nvPr/>
        </p:nvSpPr>
        <p:spPr>
          <a:xfrm>
            <a:off x="668593" y="542921"/>
            <a:ext cx="6096000" cy="706755"/>
          </a:xfrm>
          <a:prstGeom prst="rect">
            <a:avLst/>
          </a:prstGeom>
          <a:noFill/>
        </p:spPr>
        <p:txBody>
          <a:bodyPr wrap="square">
            <a:spAutoFit/>
          </a:bodyPr>
          <a:lstStyle/>
          <a:p>
            <a:r>
              <a:rPr lang="en-US" sz="4000" b="1" dirty="0">
                <a:solidFill>
                  <a:srgbClr val="CEEAB0"/>
                </a:solidFill>
                <a:latin typeface="Times New Roman" panose="02020603050405020304" pitchFamily="18" charset="0"/>
                <a:cs typeface="Times New Roman" panose="02020603050405020304" pitchFamily="18" charset="0"/>
              </a:rPr>
              <a:t>CONCLUSION</a:t>
            </a:r>
            <a:endParaRPr lang="en-IN" sz="4000" b="1" dirty="0">
              <a:solidFill>
                <a:srgbClr val="CEEAB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44129" y="353542"/>
            <a:ext cx="11523406" cy="6472555"/>
          </a:xfrm>
          <a:prstGeom prst="rect">
            <a:avLst/>
          </a:prstGeom>
          <a:noFill/>
        </p:spPr>
        <p:txBody>
          <a:bodyPr wrap="square">
            <a:spAutoFit/>
          </a:bodyPr>
          <a:lstStyle/>
          <a:p>
            <a:r>
              <a:rPr lang="en-IN" sz="4000" b="1" dirty="0">
                <a:solidFill>
                  <a:srgbClr val="CEEAB0"/>
                </a:solidFill>
              </a:rPr>
              <a:t>Introduction:</a:t>
            </a:r>
            <a:endParaRPr lang="en-IN" sz="4000" b="1" dirty="0">
              <a:solidFill>
                <a:srgbClr val="CEEAB0"/>
              </a:solidFill>
            </a:endParaRPr>
          </a:p>
          <a:p>
            <a:endParaRPr lang="en-IN" dirty="0"/>
          </a:p>
          <a:p>
            <a:pPr marL="285750" indent="-285750" algn="just">
              <a:lnSpc>
                <a:spcPct val="115000"/>
              </a:lnSpc>
              <a:spcBef>
                <a:spcPts val="20"/>
              </a:spcBef>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Managing hotels manually can cause problems like errors, delays, and a poor guest experience. To fix these issues, we developed an “</a:t>
            </a:r>
            <a:r>
              <a:rPr lang="en-IN" dirty="0">
                <a:solidFill>
                  <a:srgbClr val="91FFFE"/>
                </a:solidFill>
                <a:latin typeface="Times New Roman" panose="02020603050405020304" pitchFamily="18" charset="0"/>
                <a:cs typeface="Times New Roman" panose="02020603050405020304" pitchFamily="18" charset="0"/>
              </a:rPr>
              <a:t>Online Hotel Management System</a:t>
            </a:r>
            <a:r>
              <a:rPr lang="en-IN" dirty="0">
                <a:latin typeface="Times New Roman" panose="02020603050405020304" pitchFamily="18" charset="0"/>
                <a:cs typeface="Times New Roman" panose="02020603050405020304" pitchFamily="18" charset="0"/>
              </a:rPr>
              <a:t>”, which is a smart, web-based platform designed to streamline hotel operations and improve efficiency.</a:t>
            </a:r>
            <a:r>
              <a:rPr lang="en-IN" dirty="0">
                <a:solidFill>
                  <a:schemeClr val="bg1"/>
                </a:solidFill>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M</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anaging consumer data without automation is time-consuming and vulnerable to security breaches. </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just">
              <a:lnSpc>
                <a:spcPct val="115000"/>
              </a:lnSpc>
              <a:spcBef>
                <a:spcPts val="20"/>
              </a:spcBef>
              <a:buFont typeface="Arial" panose="020B0604020202020204" pitchFamily="34" charset="0"/>
              <a:buChar char="•"/>
            </a:pP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just">
              <a:lnSpc>
                <a:spcPct val="115000"/>
              </a:lnSpc>
              <a:spcBef>
                <a:spcPts val="20"/>
              </a:spcBef>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The Hotel Management System project tackles these essential concerns by providing a comprehensive, automated, web-based solution for streamlining hotel operations guaranteeing that activities are seamless and efficient. Guests may instantly book, check room availability, and manage their reservations, all of which contribute to a smooth user experience. Furthermore, the system improves data quality and security, guaranteeing that client information is handled carefully and preserved securely.</a:t>
            </a:r>
            <a:endParaRPr lang="en-I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 This system not only makes hotel operations smoother but also allows staff to focus on providing better service while guests enjoy a hassle-free experience.</a:t>
            </a:r>
            <a:endParaRPr lang="en-I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pPr marL="285750" indent="-285750" algn="just">
              <a:lnSpc>
                <a:spcPct val="115000"/>
              </a:lnSpc>
              <a:spcBef>
                <a:spcPts val="20"/>
              </a:spcBef>
              <a:buFont typeface="Arial" panose="020B0604020202020204" pitchFamily="34" charset="0"/>
              <a:buChar char="•"/>
            </a:pPr>
            <a:r>
              <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web-based nature of the solution also means that it is accessible from anywhere, at any time, providing convenience for both guests planning their stay and hotel managers overseeing operations.</a:t>
            </a:r>
            <a:endParaRPr lang="en-IN" sz="18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IN" dirty="0"/>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44170" y="643890"/>
            <a:ext cx="11503660" cy="5671185"/>
          </a:xfrm>
          <a:prstGeom prst="rect">
            <a:avLst/>
          </a:prstGeom>
          <a:ln>
            <a:solidFill>
              <a:srgbClr val="BAE0DF"/>
            </a:solidFill>
          </a:ln>
        </p:spPr>
        <p:style>
          <a:lnRef idx="2">
            <a:schemeClr val="accent1"/>
          </a:lnRef>
          <a:fillRef idx="0">
            <a:srgbClr val="FFFFFF"/>
          </a:fillRef>
          <a:effectRef idx="0">
            <a:srgbClr val="FFFFFF"/>
          </a:effectRef>
          <a:fontRef idx="minor">
            <a:schemeClr val="tx1"/>
          </a:fontRef>
        </p:style>
        <p:txBody>
          <a:bodyPr wrap="square">
            <a:noAutofit/>
          </a:bodyPr>
          <a:lstStyle/>
          <a:p>
            <a:r>
              <a:rPr lang="en-IN" sz="3200" b="1" dirty="0">
                <a:solidFill>
                  <a:srgbClr val="CCFF99"/>
                </a:solidFill>
                <a:latin typeface="Times New Roman" panose="02020603050405020304" pitchFamily="18" charset="0"/>
                <a:cs typeface="Times New Roman" panose="02020603050405020304" pitchFamily="18" charset="0"/>
              </a:rPr>
              <a:t>Here's what it offers:</a:t>
            </a:r>
            <a:endParaRPr lang="en-IN" sz="3200" b="1" dirty="0">
              <a:solidFill>
                <a:srgbClr val="CCFF99"/>
              </a:solidFill>
              <a:latin typeface="Times New Roman" panose="02020603050405020304" pitchFamily="18" charset="0"/>
              <a:cs typeface="Times New Roman" panose="02020603050405020304" pitchFamily="18" charset="0"/>
            </a:endParaRPr>
          </a:p>
          <a:p>
            <a:endParaRPr lang="en-IN" dirty="0"/>
          </a:p>
          <a:p>
            <a:r>
              <a:rPr lang="en-IN" dirty="0"/>
              <a:t> - </a:t>
            </a:r>
            <a:r>
              <a:rPr lang="en-IN" dirty="0">
                <a:solidFill>
                  <a:srgbClr val="66FFFF"/>
                </a:solidFill>
                <a:latin typeface="Times New Roman" panose="02020603050405020304" pitchFamily="18" charset="0"/>
                <a:cs typeface="Times New Roman" panose="02020603050405020304" pitchFamily="18" charset="0"/>
              </a:rPr>
              <a:t>Simplifies Hotel Operations: </a:t>
            </a:r>
            <a:endParaRPr lang="en-IN" dirty="0">
              <a:solidFill>
                <a:srgbClr val="66FFFF"/>
              </a:solidFill>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Automates tasks like room bookings, availability checks, and reservation management.</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 </a:t>
            </a:r>
            <a:r>
              <a:rPr lang="en-IN" dirty="0">
                <a:solidFill>
                  <a:srgbClr val="66FFFF"/>
                </a:solidFill>
                <a:latin typeface="Times New Roman" panose="02020603050405020304" pitchFamily="18" charset="0"/>
                <a:cs typeface="Times New Roman" panose="02020603050405020304" pitchFamily="18" charset="0"/>
              </a:rPr>
              <a:t>Improves Guest Experience:</a:t>
            </a:r>
            <a:endParaRPr lang="en-IN" dirty="0">
              <a:solidFill>
                <a:srgbClr val="66FFFF"/>
              </a:solidFill>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Guests can book rooms quickly, check availability, and manage their stay with ease.</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a:ln>
                  <a:solidFill>
                    <a:sysClr val="windowText" lastClr="000000"/>
                  </a:solidFill>
                </a:ln>
                <a:noFill/>
                <a:latin typeface="Times New Roman" panose="02020603050405020304" pitchFamily="18" charset="0"/>
                <a:cs typeface="Times New Roman" panose="02020603050405020304" pitchFamily="18" charset="0"/>
              </a:rPr>
              <a:t>- </a:t>
            </a:r>
            <a:r>
              <a:rPr lang="en-IN" dirty="0">
                <a:solidFill>
                  <a:srgbClr val="66FFFF"/>
                </a:solidFill>
                <a:latin typeface="Times New Roman" panose="02020603050405020304" pitchFamily="18" charset="0"/>
                <a:cs typeface="Times New Roman" panose="02020603050405020304" pitchFamily="18" charset="0"/>
              </a:rPr>
              <a:t>Reduces Errors:</a:t>
            </a:r>
            <a:endParaRPr lang="en-IN" dirty="0">
              <a:solidFill>
                <a:srgbClr val="66FFFF"/>
              </a:solidFill>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Automation reduces human mistakes, like double bookings or incorrect details.</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r>
              <a:rPr lang="en-IN" dirty="0">
                <a:solidFill>
                  <a:srgbClr val="66FFFF"/>
                </a:solidFill>
                <a:latin typeface="Times New Roman" panose="02020603050405020304" pitchFamily="18" charset="0"/>
                <a:cs typeface="Times New Roman" panose="02020603050405020304" pitchFamily="18" charset="0"/>
              </a:rPr>
              <a:t>Enhances Security: </a:t>
            </a:r>
            <a:endParaRPr lang="en-IN" dirty="0">
              <a:solidFill>
                <a:srgbClr val="66FFFF"/>
              </a:solidFill>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Protects customer data with secure storage and handling. </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solidFill>
                  <a:srgbClr val="66FFFF"/>
                </a:solidFill>
                <a:latin typeface="Times New Roman" panose="02020603050405020304" pitchFamily="18" charset="0"/>
                <a:cs typeface="Times New Roman" panose="02020603050405020304" pitchFamily="18" charset="0"/>
              </a:rPr>
              <a:t> - User-Friendly Design:</a:t>
            </a:r>
            <a:endParaRPr lang="en-IN" dirty="0">
              <a:solidFill>
                <a:srgbClr val="66FFFF"/>
              </a:solidFill>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Simple for both guests and hotel staff to navigate and use.</a:t>
            </a: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 </a:t>
            </a:r>
            <a:r>
              <a:rPr lang="en-IN" dirty="0">
                <a:solidFill>
                  <a:srgbClr val="66FFFF"/>
                </a:solidFill>
                <a:latin typeface="Times New Roman" panose="02020603050405020304" pitchFamily="18" charset="0"/>
                <a:cs typeface="Times New Roman" panose="02020603050405020304" pitchFamily="18" charset="0"/>
              </a:rPr>
              <a:t>Accessible Anywhere:</a:t>
            </a:r>
            <a:endParaRPr lang="en-IN" dirty="0">
              <a:solidFill>
                <a:srgbClr val="66FFFF"/>
              </a:solidFill>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Being web-based means it works from any location at any time. </a:t>
            </a:r>
            <a:endParaRPr lang="en-IN"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p:cNvPicPr>
            <a:picLocks noChangeAspect="1"/>
          </p:cNvPicPr>
          <p:nvPr/>
        </p:nvPicPr>
        <p:blipFill>
          <a:blip r:embed="rId1"/>
          <a:stretch>
            <a:fillRect/>
          </a:stretch>
        </p:blipFill>
        <p:spPr>
          <a:xfrm>
            <a:off x="0" y="10160"/>
            <a:ext cx="5101981" cy="6858000"/>
          </a:xfrm>
          <a:prstGeom prst="rect">
            <a:avLst/>
          </a:prstGeom>
        </p:spPr>
      </p:pic>
      <p:sp>
        <p:nvSpPr>
          <p:cNvPr id="3" name="Text 0"/>
          <p:cNvSpPr/>
          <p:nvPr/>
        </p:nvSpPr>
        <p:spPr>
          <a:xfrm>
            <a:off x="5825395" y="102905"/>
            <a:ext cx="7268330" cy="637705"/>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350"/>
              </a:lnSpc>
              <a:buNone/>
            </a:pPr>
            <a:r>
              <a:rPr lang="en-US" sz="2400" b="1" dirty="0">
                <a:solidFill>
                  <a:srgbClr val="CEEAB0"/>
                </a:solidFill>
                <a:latin typeface="Century Gothic" panose="020B0502020202020204" charset="0"/>
                <a:ea typeface="Unbounded" pitchFamily="34" charset="-122"/>
                <a:cs typeface="Century Gothic" panose="020B0502020202020204" charset="0"/>
              </a:rPr>
              <a:t>Guest Booking and Reservations</a:t>
            </a:r>
            <a:endParaRPr lang="en-US" sz="2400" b="1" dirty="0">
              <a:solidFill>
                <a:srgbClr val="CEEAB0"/>
              </a:solidFill>
              <a:latin typeface="Century Gothic" panose="020B0502020202020204" charset="0"/>
              <a:ea typeface="Unbounded" pitchFamily="34" charset="-122"/>
              <a:cs typeface="Century Gothic" panose="020B0502020202020204" charset="0"/>
            </a:endParaRPr>
          </a:p>
        </p:txBody>
      </p:sp>
      <p:sp>
        <p:nvSpPr>
          <p:cNvPr id="4" name="Shape 1"/>
          <p:cNvSpPr/>
          <p:nvPr/>
        </p:nvSpPr>
        <p:spPr>
          <a:xfrm>
            <a:off x="5604067" y="1179754"/>
            <a:ext cx="45719" cy="5256488"/>
          </a:xfrm>
          <a:prstGeom prst="roundRect">
            <a:avLst>
              <a:gd name="adj" fmla="val 124498"/>
            </a:avLst>
          </a:prstGeom>
          <a:solidFill>
            <a:srgbClr val="49606E"/>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1600">
              <a:latin typeface="Times New Roman" panose="02020603050405020304" pitchFamily="18" charset="0"/>
              <a:cs typeface="Times New Roman" panose="02020603050405020304" pitchFamily="18" charset="0"/>
            </a:endParaRPr>
          </a:p>
        </p:txBody>
      </p:sp>
      <p:sp>
        <p:nvSpPr>
          <p:cNvPr id="5" name="Shape 2"/>
          <p:cNvSpPr/>
          <p:nvPr/>
        </p:nvSpPr>
        <p:spPr>
          <a:xfrm>
            <a:off x="6016264" y="1049938"/>
            <a:ext cx="617486" cy="46697"/>
          </a:xfrm>
          <a:prstGeom prst="roundRect">
            <a:avLst>
              <a:gd name="adj" fmla="val 124498"/>
            </a:avLst>
          </a:prstGeom>
          <a:solidFill>
            <a:srgbClr val="49606E"/>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1600">
              <a:latin typeface="Times New Roman" panose="02020603050405020304" pitchFamily="18" charset="0"/>
              <a:cs typeface="Times New Roman" panose="02020603050405020304" pitchFamily="18" charset="0"/>
            </a:endParaRPr>
          </a:p>
        </p:txBody>
      </p:sp>
      <p:sp>
        <p:nvSpPr>
          <p:cNvPr id="6" name="Shape 3"/>
          <p:cNvSpPr/>
          <p:nvPr/>
        </p:nvSpPr>
        <p:spPr>
          <a:xfrm>
            <a:off x="5428464" y="935869"/>
            <a:ext cx="396931" cy="243885"/>
          </a:xfrm>
          <a:prstGeom prst="roundRect">
            <a:avLst>
              <a:gd name="adj" fmla="val 6668"/>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1600">
              <a:latin typeface="Times New Roman" panose="02020603050405020304" pitchFamily="18" charset="0"/>
              <a:cs typeface="Times New Roman" panose="02020603050405020304" pitchFamily="18" charset="0"/>
            </a:endParaRPr>
          </a:p>
        </p:txBody>
      </p:sp>
      <p:sp>
        <p:nvSpPr>
          <p:cNvPr id="7" name="Text 4"/>
          <p:cNvSpPr/>
          <p:nvPr/>
        </p:nvSpPr>
        <p:spPr>
          <a:xfrm>
            <a:off x="5568247" y="935869"/>
            <a:ext cx="117363" cy="153066"/>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100"/>
              </a:lnSpc>
              <a:buNone/>
            </a:pPr>
            <a:r>
              <a:rPr lang="en-US" sz="1600" dirty="0">
                <a:solidFill>
                  <a:srgbClr val="CAD6DE"/>
                </a:solidFill>
                <a:latin typeface="Times New Roman" panose="02020603050405020304" pitchFamily="18" charset="0"/>
                <a:ea typeface="Unbounded" pitchFamily="34" charset="-122"/>
                <a:cs typeface="Times New Roman" panose="02020603050405020304" pitchFamily="18" charset="0"/>
              </a:rPr>
              <a:t>1</a:t>
            </a:r>
            <a:endParaRPr lang="en-US" sz="16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8" name="Text 5"/>
          <p:cNvSpPr/>
          <p:nvPr/>
        </p:nvSpPr>
        <p:spPr>
          <a:xfrm>
            <a:off x="6870920" y="956054"/>
            <a:ext cx="2075669" cy="159392"/>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600" dirty="0">
                <a:solidFill>
                  <a:srgbClr val="CAD6DE"/>
                </a:solidFill>
                <a:latin typeface="Times New Roman" panose="02020603050405020304" pitchFamily="18" charset="0"/>
                <a:ea typeface="Unbounded" pitchFamily="34" charset="-122"/>
                <a:cs typeface="Times New Roman" panose="02020603050405020304" pitchFamily="18" charset="0"/>
              </a:rPr>
              <a:t>Online Booking</a:t>
            </a:r>
            <a:endParaRPr lang="en-US" sz="16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9" name="Text 6"/>
          <p:cNvSpPr/>
          <p:nvPr/>
        </p:nvSpPr>
        <p:spPr>
          <a:xfrm>
            <a:off x="5754624" y="1360359"/>
            <a:ext cx="6033358" cy="607600"/>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50"/>
              </a:lnSpc>
              <a:buNone/>
            </a:pPr>
            <a:r>
              <a:rPr lang="en-US" sz="1600" dirty="0">
                <a:latin typeface="Times New Roman" panose="02020603050405020304" pitchFamily="18" charset="0"/>
                <a:ea typeface="Cabin" pitchFamily="34" charset="-122"/>
                <a:cs typeface="Times New Roman" panose="02020603050405020304" pitchFamily="18" charset="0"/>
              </a:rPr>
              <a:t>Guests can make reservations online through the hotel's website or a travel booking platform.</a:t>
            </a:r>
            <a:endParaRPr lang="en-US" sz="1600" dirty="0">
              <a:latin typeface="Times New Roman" panose="02020603050405020304" pitchFamily="18" charset="0"/>
              <a:ea typeface="Cabin" pitchFamily="34" charset="-122"/>
              <a:cs typeface="Times New Roman" panose="02020603050405020304" pitchFamily="18" charset="0"/>
            </a:endParaRPr>
          </a:p>
        </p:txBody>
      </p:sp>
      <p:sp>
        <p:nvSpPr>
          <p:cNvPr id="10" name="Shape 7"/>
          <p:cNvSpPr/>
          <p:nvPr/>
        </p:nvSpPr>
        <p:spPr>
          <a:xfrm>
            <a:off x="6018136" y="2365292"/>
            <a:ext cx="617486" cy="46697"/>
          </a:xfrm>
          <a:prstGeom prst="roundRect">
            <a:avLst>
              <a:gd name="adj" fmla="val 124498"/>
            </a:avLst>
          </a:prstGeom>
          <a:solidFill>
            <a:srgbClr val="49606E"/>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1600">
              <a:latin typeface="Times New Roman" panose="02020603050405020304" pitchFamily="18" charset="0"/>
              <a:cs typeface="Times New Roman" panose="02020603050405020304" pitchFamily="18" charset="0"/>
            </a:endParaRPr>
          </a:p>
        </p:txBody>
      </p:sp>
      <p:sp>
        <p:nvSpPr>
          <p:cNvPr id="11" name="Shape 8"/>
          <p:cNvSpPr/>
          <p:nvPr/>
        </p:nvSpPr>
        <p:spPr>
          <a:xfrm>
            <a:off x="5451320" y="2259673"/>
            <a:ext cx="396931" cy="243885"/>
          </a:xfrm>
          <a:prstGeom prst="roundRect">
            <a:avLst>
              <a:gd name="adj" fmla="val 6668"/>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1600">
              <a:latin typeface="Times New Roman" panose="02020603050405020304" pitchFamily="18" charset="0"/>
              <a:cs typeface="Times New Roman" panose="02020603050405020304" pitchFamily="18" charset="0"/>
            </a:endParaRPr>
          </a:p>
        </p:txBody>
      </p:sp>
      <p:sp>
        <p:nvSpPr>
          <p:cNvPr id="12" name="Text 9"/>
          <p:cNvSpPr/>
          <p:nvPr/>
        </p:nvSpPr>
        <p:spPr>
          <a:xfrm>
            <a:off x="5528663" y="2274599"/>
            <a:ext cx="196528" cy="153066"/>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100"/>
              </a:lnSpc>
              <a:buNone/>
            </a:pPr>
            <a:r>
              <a:rPr lang="en-US" sz="1600" dirty="0">
                <a:solidFill>
                  <a:srgbClr val="CAD6DE"/>
                </a:solidFill>
                <a:latin typeface="Times New Roman" panose="02020603050405020304" pitchFamily="18" charset="0"/>
                <a:ea typeface="Unbounded" pitchFamily="34" charset="-122"/>
                <a:cs typeface="Times New Roman" panose="02020603050405020304" pitchFamily="18" charset="0"/>
              </a:rPr>
              <a:t>2</a:t>
            </a:r>
            <a:endParaRPr lang="en-US" sz="16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13" name="Text 10"/>
          <p:cNvSpPr/>
          <p:nvPr/>
        </p:nvSpPr>
        <p:spPr>
          <a:xfrm>
            <a:off x="6870920" y="2268273"/>
            <a:ext cx="3237344" cy="159392"/>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600" dirty="0">
                <a:solidFill>
                  <a:srgbClr val="CAD6DE"/>
                </a:solidFill>
                <a:latin typeface="Times New Roman" panose="02020603050405020304" pitchFamily="18" charset="0"/>
                <a:ea typeface="Unbounded" pitchFamily="34" charset="-122"/>
                <a:cs typeface="Times New Roman" panose="02020603050405020304" pitchFamily="18" charset="0"/>
              </a:rPr>
              <a:t>Reservation Management</a:t>
            </a:r>
            <a:endParaRPr lang="en-US" sz="16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14" name="Text 11"/>
          <p:cNvSpPr/>
          <p:nvPr/>
        </p:nvSpPr>
        <p:spPr>
          <a:xfrm>
            <a:off x="5754624" y="2707558"/>
            <a:ext cx="6033358" cy="356819"/>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50"/>
              </a:lnSpc>
              <a:buNone/>
            </a:pPr>
            <a:r>
              <a:rPr lang="en-US" sz="1600" dirty="0">
                <a:latin typeface="Times New Roman" panose="02020603050405020304" pitchFamily="18" charset="0"/>
                <a:ea typeface="Cabin" pitchFamily="34" charset="-122"/>
                <a:cs typeface="Times New Roman" panose="02020603050405020304" pitchFamily="18" charset="0"/>
              </a:rPr>
              <a:t>The system tracks reservations, guest information, and room availability.</a:t>
            </a:r>
            <a:endParaRPr lang="en-US" sz="1600" dirty="0">
              <a:latin typeface="Times New Roman" panose="02020603050405020304" pitchFamily="18" charset="0"/>
              <a:ea typeface="Cabin" pitchFamily="34" charset="-122"/>
              <a:cs typeface="Times New Roman" panose="02020603050405020304" pitchFamily="18" charset="0"/>
            </a:endParaRPr>
          </a:p>
        </p:txBody>
      </p:sp>
      <p:sp>
        <p:nvSpPr>
          <p:cNvPr id="15" name="Shape 12"/>
          <p:cNvSpPr/>
          <p:nvPr/>
        </p:nvSpPr>
        <p:spPr>
          <a:xfrm>
            <a:off x="6027347" y="3653865"/>
            <a:ext cx="617486" cy="46697"/>
          </a:xfrm>
          <a:prstGeom prst="roundRect">
            <a:avLst>
              <a:gd name="adj" fmla="val 124498"/>
            </a:avLst>
          </a:prstGeom>
          <a:solidFill>
            <a:srgbClr val="49606E"/>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1600">
              <a:latin typeface="Times New Roman" panose="02020603050405020304" pitchFamily="18" charset="0"/>
              <a:cs typeface="Times New Roman" panose="02020603050405020304" pitchFamily="18" charset="0"/>
            </a:endParaRPr>
          </a:p>
        </p:txBody>
      </p:sp>
      <p:sp>
        <p:nvSpPr>
          <p:cNvPr id="16" name="Shape 13"/>
          <p:cNvSpPr/>
          <p:nvPr/>
        </p:nvSpPr>
        <p:spPr>
          <a:xfrm>
            <a:off x="5426578" y="3578620"/>
            <a:ext cx="396931" cy="243885"/>
          </a:xfrm>
          <a:prstGeom prst="roundRect">
            <a:avLst>
              <a:gd name="adj" fmla="val 6668"/>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1600">
              <a:latin typeface="Times New Roman" panose="02020603050405020304" pitchFamily="18" charset="0"/>
              <a:cs typeface="Times New Roman" panose="02020603050405020304" pitchFamily="18" charset="0"/>
            </a:endParaRPr>
          </a:p>
        </p:txBody>
      </p:sp>
      <p:sp>
        <p:nvSpPr>
          <p:cNvPr id="17" name="Text 14"/>
          <p:cNvSpPr/>
          <p:nvPr/>
        </p:nvSpPr>
        <p:spPr>
          <a:xfrm>
            <a:off x="5525230" y="3583477"/>
            <a:ext cx="200293" cy="153066"/>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100"/>
              </a:lnSpc>
              <a:buNone/>
            </a:pPr>
            <a:r>
              <a:rPr lang="en-US" sz="1600" dirty="0">
                <a:solidFill>
                  <a:srgbClr val="CAD6DE"/>
                </a:solidFill>
                <a:latin typeface="Times New Roman" panose="02020603050405020304" pitchFamily="18" charset="0"/>
                <a:ea typeface="Unbounded" pitchFamily="34" charset="-122"/>
                <a:cs typeface="Times New Roman" panose="02020603050405020304" pitchFamily="18" charset="0"/>
              </a:rPr>
              <a:t>3</a:t>
            </a:r>
            <a:endParaRPr lang="en-US" sz="16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18" name="Text 15"/>
          <p:cNvSpPr/>
          <p:nvPr/>
        </p:nvSpPr>
        <p:spPr>
          <a:xfrm>
            <a:off x="6904035" y="3541170"/>
            <a:ext cx="2915260" cy="159392"/>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600" dirty="0">
                <a:solidFill>
                  <a:srgbClr val="CAD6DE"/>
                </a:solidFill>
                <a:latin typeface="Times New Roman" panose="02020603050405020304" pitchFamily="18" charset="0"/>
                <a:ea typeface="Unbounded" pitchFamily="34" charset="-122"/>
                <a:cs typeface="Times New Roman" panose="02020603050405020304" pitchFamily="18" charset="0"/>
              </a:rPr>
              <a:t>Check-in and Check-out</a:t>
            </a:r>
            <a:endParaRPr lang="en-US" sz="16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19" name="Text 16"/>
          <p:cNvSpPr/>
          <p:nvPr/>
        </p:nvSpPr>
        <p:spPr>
          <a:xfrm>
            <a:off x="5754624" y="4059409"/>
            <a:ext cx="6033358" cy="719839"/>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50"/>
              </a:lnSpc>
              <a:buNone/>
            </a:pPr>
            <a:r>
              <a:rPr lang="en-US" sz="1600" dirty="0">
                <a:latin typeface="Times New Roman" panose="02020603050405020304" pitchFamily="18" charset="0"/>
                <a:ea typeface="Cabin" pitchFamily="34" charset="-122"/>
                <a:cs typeface="Times New Roman" panose="02020603050405020304" pitchFamily="18" charset="0"/>
              </a:rPr>
              <a:t>The system facilitates smooth check-in and check-out procedures, minimizing waiting times.</a:t>
            </a:r>
            <a:endParaRPr lang="en-US" sz="1600" dirty="0">
              <a:latin typeface="Times New Roman" panose="02020603050405020304" pitchFamily="18" charset="0"/>
              <a:ea typeface="Cabin" pitchFamily="34" charset="-122"/>
              <a:cs typeface="Times New Roman" panose="02020603050405020304" pitchFamily="18" charset="0"/>
            </a:endParaRPr>
          </a:p>
        </p:txBody>
      </p:sp>
      <p:sp>
        <p:nvSpPr>
          <p:cNvPr id="20" name="Shape 17"/>
          <p:cNvSpPr/>
          <p:nvPr/>
        </p:nvSpPr>
        <p:spPr>
          <a:xfrm>
            <a:off x="6027347" y="5088959"/>
            <a:ext cx="617486" cy="46697"/>
          </a:xfrm>
          <a:prstGeom prst="roundRect">
            <a:avLst>
              <a:gd name="adj" fmla="val 124498"/>
            </a:avLst>
          </a:prstGeom>
          <a:solidFill>
            <a:srgbClr val="49606E"/>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1600">
              <a:latin typeface="Times New Roman" panose="02020603050405020304" pitchFamily="18" charset="0"/>
              <a:cs typeface="Times New Roman" panose="02020603050405020304" pitchFamily="18" charset="0"/>
            </a:endParaRPr>
          </a:p>
        </p:txBody>
      </p:sp>
      <p:sp>
        <p:nvSpPr>
          <p:cNvPr id="21" name="Shape 18"/>
          <p:cNvSpPr/>
          <p:nvPr/>
        </p:nvSpPr>
        <p:spPr>
          <a:xfrm>
            <a:off x="5442479" y="5016152"/>
            <a:ext cx="396931" cy="243885"/>
          </a:xfrm>
          <a:prstGeom prst="roundRect">
            <a:avLst>
              <a:gd name="adj" fmla="val 6668"/>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sz="1600" dirty="0">
              <a:latin typeface="Times New Roman" panose="02020603050405020304" pitchFamily="18" charset="0"/>
              <a:cs typeface="Times New Roman" panose="02020603050405020304" pitchFamily="18" charset="0"/>
            </a:endParaRPr>
          </a:p>
        </p:txBody>
      </p:sp>
      <p:sp>
        <p:nvSpPr>
          <p:cNvPr id="22" name="Text 19"/>
          <p:cNvSpPr/>
          <p:nvPr/>
        </p:nvSpPr>
        <p:spPr>
          <a:xfrm>
            <a:off x="5525230" y="5035775"/>
            <a:ext cx="199961" cy="153066"/>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100"/>
              </a:lnSpc>
              <a:buNone/>
            </a:pPr>
            <a:r>
              <a:rPr lang="en-US" sz="1600" dirty="0">
                <a:solidFill>
                  <a:srgbClr val="CAD6DE"/>
                </a:solidFill>
                <a:latin typeface="Times New Roman" panose="02020603050405020304" pitchFamily="18" charset="0"/>
                <a:ea typeface="Unbounded" pitchFamily="34" charset="-122"/>
                <a:cs typeface="Times New Roman" panose="02020603050405020304" pitchFamily="18" charset="0"/>
              </a:rPr>
              <a:t>4</a:t>
            </a:r>
            <a:endParaRPr lang="en-US" sz="16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23" name="Text 20"/>
          <p:cNvSpPr/>
          <p:nvPr/>
        </p:nvSpPr>
        <p:spPr>
          <a:xfrm>
            <a:off x="6870920" y="4976264"/>
            <a:ext cx="2793689" cy="159392"/>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150"/>
              </a:lnSpc>
              <a:buNone/>
            </a:pPr>
            <a:r>
              <a:rPr lang="en-US" sz="1600" dirty="0">
                <a:solidFill>
                  <a:srgbClr val="CAD6DE"/>
                </a:solidFill>
                <a:latin typeface="Times New Roman" panose="02020603050405020304" pitchFamily="18" charset="0"/>
                <a:ea typeface="Unbounded" pitchFamily="34" charset="-122"/>
                <a:cs typeface="Times New Roman" panose="02020603050405020304" pitchFamily="18" charset="0"/>
              </a:rPr>
              <a:t>Guest Communication</a:t>
            </a:r>
            <a:endParaRPr lang="en-US" sz="16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24" name="Text 21"/>
          <p:cNvSpPr/>
          <p:nvPr/>
        </p:nvSpPr>
        <p:spPr>
          <a:xfrm>
            <a:off x="5754624" y="5488220"/>
            <a:ext cx="6033358" cy="719839"/>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350"/>
              </a:lnSpc>
              <a:buNone/>
            </a:pPr>
            <a:r>
              <a:rPr lang="en-US" sz="1600" dirty="0">
                <a:latin typeface="Times New Roman" panose="02020603050405020304" pitchFamily="18" charset="0"/>
                <a:ea typeface="Cabin" pitchFamily="34" charset="-122"/>
                <a:cs typeface="Times New Roman" panose="02020603050405020304" pitchFamily="18" charset="0"/>
              </a:rPr>
              <a:t>The system enables communication with guests, providing updates and personalized messages.</a:t>
            </a:r>
            <a:endParaRPr lang="en-US" sz="1600" dirty="0">
              <a:latin typeface="Times New Roman" panose="02020603050405020304" pitchFamily="18" charset="0"/>
              <a:ea typeface="Cabin" pitchFamily="34" charset="-122"/>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2043605" y="684191"/>
            <a:ext cx="8467080" cy="637146"/>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500"/>
              </a:lnSpc>
              <a:buNone/>
            </a:pPr>
            <a:r>
              <a:rPr lang="en-US" sz="4400" b="1" dirty="0">
                <a:solidFill>
                  <a:srgbClr val="CEEAB0"/>
                </a:solidFill>
                <a:ea typeface="Unbounded" pitchFamily="34" charset="-122"/>
                <a:cs typeface="Unbounded" pitchFamily="34" charset="-120"/>
              </a:rPr>
              <a:t>Room Management and Inventory</a:t>
            </a:r>
            <a:endParaRPr lang="en-US" sz="4400" b="1" dirty="0">
              <a:solidFill>
                <a:srgbClr val="CEEAB0"/>
              </a:solidFill>
            </a:endParaRPr>
          </a:p>
        </p:txBody>
      </p:sp>
      <p:sp>
        <p:nvSpPr>
          <p:cNvPr id="3" name="Text 1"/>
          <p:cNvSpPr/>
          <p:nvPr/>
        </p:nvSpPr>
        <p:spPr>
          <a:xfrm>
            <a:off x="622648" y="2169620"/>
            <a:ext cx="2113167" cy="416263"/>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2200" dirty="0">
                <a:solidFill>
                  <a:srgbClr val="FFFFFF"/>
                </a:solidFill>
                <a:latin typeface="Times New Roman" panose="02020603050405020304" pitchFamily="18" charset="0"/>
                <a:ea typeface="Unbounded" pitchFamily="34" charset="-122"/>
                <a:cs typeface="Times New Roman" panose="02020603050405020304" pitchFamily="18" charset="0"/>
              </a:rPr>
              <a:t>   Room Availability</a:t>
            </a:r>
            <a:endParaRPr lang="en-US" sz="2200" dirty="0">
              <a:latin typeface="Times New Roman" panose="02020603050405020304" pitchFamily="18" charset="0"/>
              <a:cs typeface="Times New Roman" panose="02020603050405020304" pitchFamily="18" charset="0"/>
            </a:endParaRPr>
          </a:p>
        </p:txBody>
      </p:sp>
      <p:sp>
        <p:nvSpPr>
          <p:cNvPr id="4" name="Text 2"/>
          <p:cNvSpPr/>
          <p:nvPr/>
        </p:nvSpPr>
        <p:spPr>
          <a:xfrm>
            <a:off x="400050" y="3267710"/>
            <a:ext cx="2899410" cy="2070735"/>
          </a:xfrm>
          <a:prstGeom prst="rect">
            <a:avLst/>
          </a:prstGeom>
          <a:noFill/>
          <a:ln>
            <a:solidFill>
              <a:srgbClr val="F7F6B6"/>
            </a:solid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000"/>
              </a:lnSpc>
              <a:buNone/>
            </a:pPr>
            <a:r>
              <a:rPr lang="en-US" sz="1850" dirty="0">
                <a:solidFill>
                  <a:srgbClr val="91FFFE"/>
                </a:solidFill>
                <a:latin typeface="Cabin" pitchFamily="34" charset="0"/>
                <a:ea typeface="Cabin" pitchFamily="34" charset="-122"/>
                <a:cs typeface="Cabin" pitchFamily="34" charset="0"/>
              </a:rPr>
              <a:t>The system displays real-time room availability, allowing staff to manage room allocation effectively.</a:t>
            </a:r>
            <a:endParaRPr lang="en-US" sz="1850" dirty="0">
              <a:solidFill>
                <a:srgbClr val="91FFFE"/>
              </a:solidFill>
              <a:latin typeface="Cabin" pitchFamily="34" charset="0"/>
              <a:ea typeface="Cabin" pitchFamily="34" charset="-122"/>
              <a:cs typeface="Cabin" pitchFamily="34" charset="0"/>
            </a:endParaRPr>
          </a:p>
        </p:txBody>
      </p:sp>
      <p:sp>
        <p:nvSpPr>
          <p:cNvPr id="5" name="Text 3"/>
          <p:cNvSpPr/>
          <p:nvPr/>
        </p:nvSpPr>
        <p:spPr>
          <a:xfrm>
            <a:off x="4723418" y="2157911"/>
            <a:ext cx="2825874" cy="427971"/>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2200" dirty="0">
                <a:solidFill>
                  <a:srgbClr val="FFFFFF"/>
                </a:solidFill>
                <a:latin typeface="Times New Roman" panose="02020603050405020304" pitchFamily="18" charset="0"/>
                <a:ea typeface="Unbounded" pitchFamily="34" charset="-122"/>
                <a:cs typeface="Times New Roman" panose="02020603050405020304" pitchFamily="18" charset="0"/>
              </a:rPr>
              <a:t>Room Types and Rates</a:t>
            </a:r>
            <a:endParaRPr lang="en-US" sz="2200" dirty="0">
              <a:solidFill>
                <a:srgbClr val="FFFFFF"/>
              </a:solidFill>
              <a:latin typeface="Times New Roman" panose="02020603050405020304" pitchFamily="18" charset="0"/>
              <a:ea typeface="Unbounded" pitchFamily="34" charset="-122"/>
              <a:cs typeface="Times New Roman" panose="02020603050405020304" pitchFamily="18" charset="0"/>
            </a:endParaRPr>
          </a:p>
        </p:txBody>
      </p:sp>
      <p:sp>
        <p:nvSpPr>
          <p:cNvPr id="6" name="Text 4"/>
          <p:cNvSpPr/>
          <p:nvPr/>
        </p:nvSpPr>
        <p:spPr>
          <a:xfrm>
            <a:off x="4557395" y="3274695"/>
            <a:ext cx="2945130" cy="2063750"/>
          </a:xfrm>
          <a:prstGeom prst="rect">
            <a:avLst/>
          </a:prstGeom>
          <a:noFill/>
          <a:ln>
            <a:solidFill>
              <a:srgbClr val="F7F6B6"/>
            </a:solid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000"/>
              </a:lnSpc>
              <a:buNone/>
            </a:pPr>
            <a:r>
              <a:rPr lang="en-US" sz="1850" dirty="0">
                <a:solidFill>
                  <a:srgbClr val="91FFFE"/>
                </a:solidFill>
                <a:latin typeface="Cabin" pitchFamily="34" charset="0"/>
                <a:ea typeface="Cabin" pitchFamily="34" charset="-122"/>
                <a:cs typeface="Cabin" pitchFamily="34" charset="-120"/>
              </a:rPr>
              <a:t>The system manages different room types and their associated rates, enabling flexible pricing strategies.</a:t>
            </a:r>
            <a:endParaRPr lang="en-US" sz="1850" dirty="0">
              <a:solidFill>
                <a:srgbClr val="91FFFE"/>
              </a:solidFill>
              <a:latin typeface="Cabin" pitchFamily="34" charset="0"/>
              <a:ea typeface="Cabin" pitchFamily="34" charset="-122"/>
              <a:cs typeface="Cabin" pitchFamily="34" charset="-120"/>
            </a:endParaRPr>
          </a:p>
        </p:txBody>
      </p:sp>
      <p:sp>
        <p:nvSpPr>
          <p:cNvPr id="7" name="Text 5"/>
          <p:cNvSpPr/>
          <p:nvPr/>
        </p:nvSpPr>
        <p:spPr>
          <a:xfrm>
            <a:off x="9340646" y="1972528"/>
            <a:ext cx="2635046" cy="613354"/>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US" sz="2200" dirty="0">
                <a:solidFill>
                  <a:srgbClr val="FFFFFF"/>
                </a:solidFill>
                <a:latin typeface="Times New Roman" panose="02020603050405020304" pitchFamily="18" charset="0"/>
                <a:ea typeface="Unbounded" pitchFamily="34" charset="-122"/>
                <a:cs typeface="Times New Roman" panose="02020603050405020304" pitchFamily="18" charset="0"/>
              </a:rPr>
              <a:t>Housekeeping Management</a:t>
            </a:r>
            <a:endParaRPr lang="en-US" sz="2200" dirty="0">
              <a:latin typeface="Times New Roman" panose="02020603050405020304" pitchFamily="18" charset="0"/>
              <a:cs typeface="Times New Roman" panose="02020603050405020304" pitchFamily="18" charset="0"/>
            </a:endParaRPr>
          </a:p>
        </p:txBody>
      </p:sp>
      <p:sp>
        <p:nvSpPr>
          <p:cNvPr id="8" name="Text 6"/>
          <p:cNvSpPr/>
          <p:nvPr/>
        </p:nvSpPr>
        <p:spPr>
          <a:xfrm>
            <a:off x="8755044" y="3267731"/>
            <a:ext cx="2899333" cy="2191734"/>
          </a:xfrm>
          <a:prstGeom prst="rect">
            <a:avLst/>
          </a:prstGeom>
          <a:noFill/>
          <a:ln>
            <a:solidFill>
              <a:srgbClr val="F7F6B6"/>
            </a:solid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000"/>
              </a:lnSpc>
              <a:buNone/>
            </a:pPr>
            <a:r>
              <a:rPr lang="en-US" sz="1850" dirty="0">
                <a:solidFill>
                  <a:srgbClr val="91FFFE"/>
                </a:solidFill>
                <a:latin typeface="Cabin" pitchFamily="34" charset="0"/>
                <a:ea typeface="Cabin" pitchFamily="34" charset="-122"/>
                <a:cs typeface="Cabin" pitchFamily="34" charset="-120"/>
              </a:rPr>
              <a:t>The system tracks room status and assigns housekeeping tasks, ensuring cleanliness and guest satisfaction.</a:t>
            </a:r>
            <a:endParaRPr lang="en-US" sz="1850" dirty="0">
              <a:solidFill>
                <a:srgbClr val="91FFFE"/>
              </a:solidFill>
              <a:latin typeface="Cabin" pitchFamily="34" charset="0"/>
              <a:ea typeface="Cabin" pitchFamily="34" charset="-122"/>
              <a:cs typeface="Cabin" pitchFamily="34" charset="-120"/>
            </a:endParaRPr>
          </a:p>
        </p:txBody>
      </p:sp>
      <p:sp>
        <p:nvSpPr>
          <p:cNvPr id="9" name="Rectangle 8"/>
          <p:cNvSpPr/>
          <p:nvPr/>
        </p:nvSpPr>
        <p:spPr>
          <a:xfrm>
            <a:off x="4558475" y="1895031"/>
            <a:ext cx="2930013" cy="953729"/>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IN"/>
          </a:p>
        </p:txBody>
      </p:sp>
      <p:sp>
        <p:nvSpPr>
          <p:cNvPr id="10" name="Rectangle 9"/>
          <p:cNvSpPr/>
          <p:nvPr/>
        </p:nvSpPr>
        <p:spPr>
          <a:xfrm>
            <a:off x="369294" y="1895030"/>
            <a:ext cx="2930013" cy="953729"/>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IN"/>
          </a:p>
        </p:txBody>
      </p:sp>
      <p:sp>
        <p:nvSpPr>
          <p:cNvPr id="11" name="Rectangle 10"/>
          <p:cNvSpPr/>
          <p:nvPr/>
        </p:nvSpPr>
        <p:spPr>
          <a:xfrm>
            <a:off x="8747656" y="1866083"/>
            <a:ext cx="2930013" cy="953729"/>
          </a:xfrm>
          <a:prstGeom prst="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IN"/>
          </a:p>
        </p:txBody>
      </p:sp>
      <p:cxnSp>
        <p:nvCxnSpPr>
          <p:cNvPr id="15" name="Straight Arrow Connector 14"/>
          <p:cNvCxnSpPr>
            <a:stCxn id="10" idx="3"/>
            <a:endCxn id="9" idx="1"/>
          </p:cNvCxnSpPr>
          <p:nvPr/>
        </p:nvCxnSpPr>
        <p:spPr>
          <a:xfrm>
            <a:off x="3299307" y="2371895"/>
            <a:ext cx="125916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7501217" y="2371893"/>
            <a:ext cx="125916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 name="Picture 12"/>
          <p:cNvPicPr/>
          <p:nvPr/>
        </p:nvPicPr>
        <p:blipFill>
          <a:blip r:embed="rId1">
            <a:alphaModFix amt="20000"/>
          </a:blip>
          <a:stretch>
            <a:fillRect/>
          </a:stretch>
        </p:blipFill>
        <p:spPr>
          <a:xfrm>
            <a:off x="0" y="0"/>
            <a:ext cx="12192000" cy="685736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p:cNvPicPr>
            <a:picLocks noChangeAspect="1"/>
          </p:cNvPicPr>
          <p:nvPr/>
        </p:nvPicPr>
        <p:blipFill>
          <a:blip r:embed="rId1"/>
          <a:stretch>
            <a:fillRect/>
          </a:stretch>
        </p:blipFill>
        <p:spPr>
          <a:xfrm>
            <a:off x="7505938" y="10160"/>
            <a:ext cx="4686062" cy="6858000"/>
          </a:xfrm>
          <a:prstGeom prst="rect">
            <a:avLst/>
          </a:prstGeom>
        </p:spPr>
      </p:pic>
      <p:sp>
        <p:nvSpPr>
          <p:cNvPr id="3" name="Text 0"/>
          <p:cNvSpPr/>
          <p:nvPr/>
        </p:nvSpPr>
        <p:spPr>
          <a:xfrm>
            <a:off x="1274269" y="186243"/>
            <a:ext cx="5966085" cy="586681"/>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500"/>
              </a:lnSpc>
              <a:buNone/>
            </a:pPr>
            <a:r>
              <a:rPr lang="en-US" sz="4400" b="1" dirty="0">
                <a:solidFill>
                  <a:srgbClr val="CEEAB0"/>
                </a:solidFill>
                <a:latin typeface="Times New Roman" panose="02020603050405020304" pitchFamily="18" charset="0"/>
                <a:ea typeface="Unbounded" pitchFamily="34" charset="-122"/>
                <a:cs typeface="Times New Roman" panose="02020603050405020304" pitchFamily="18" charset="0"/>
              </a:rPr>
              <a:t>Billing and Payments</a:t>
            </a:r>
            <a:endParaRPr lang="en-US" sz="4400" b="1" dirty="0">
              <a:solidFill>
                <a:srgbClr val="CEEAB0"/>
              </a:solidFill>
              <a:latin typeface="Times New Roman" panose="02020603050405020304" pitchFamily="18" charset="0"/>
              <a:ea typeface="Unbounded" pitchFamily="34" charset="-122"/>
              <a:cs typeface="Times New Roman" panose="02020603050405020304" pitchFamily="18" charset="0"/>
            </a:endParaRPr>
          </a:p>
        </p:txBody>
      </p:sp>
      <p:sp>
        <p:nvSpPr>
          <p:cNvPr id="4" name="Shape 1"/>
          <p:cNvSpPr/>
          <p:nvPr/>
        </p:nvSpPr>
        <p:spPr>
          <a:xfrm>
            <a:off x="550999" y="1430047"/>
            <a:ext cx="459962" cy="448766"/>
          </a:xfrm>
          <a:prstGeom prst="roundRect">
            <a:avLst>
              <a:gd name="adj" fmla="val 6668"/>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latin typeface="Times New Roman" panose="02020603050405020304" pitchFamily="18" charset="0"/>
              <a:cs typeface="Times New Roman" panose="02020603050405020304" pitchFamily="18" charset="0"/>
            </a:endParaRPr>
          </a:p>
        </p:txBody>
      </p:sp>
      <p:sp>
        <p:nvSpPr>
          <p:cNvPr id="5" name="Text 2"/>
          <p:cNvSpPr/>
          <p:nvPr/>
        </p:nvSpPr>
        <p:spPr>
          <a:xfrm>
            <a:off x="712997" y="1520814"/>
            <a:ext cx="135965" cy="281583"/>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650"/>
              </a:lnSpc>
              <a:buNone/>
            </a:pPr>
            <a:r>
              <a:rPr lang="en-US" sz="2650" dirty="0">
                <a:solidFill>
                  <a:srgbClr val="CAD6DE"/>
                </a:solidFill>
                <a:latin typeface="Times New Roman" panose="02020603050405020304" pitchFamily="18" charset="0"/>
                <a:ea typeface="Unbounded" pitchFamily="34" charset="-122"/>
                <a:cs typeface="Times New Roman" panose="02020603050405020304" pitchFamily="18" charset="0"/>
              </a:rPr>
              <a:t>1</a:t>
            </a:r>
            <a:endParaRPr lang="en-US" sz="265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6" name="Text 3"/>
          <p:cNvSpPr/>
          <p:nvPr/>
        </p:nvSpPr>
        <p:spPr>
          <a:xfrm>
            <a:off x="295910" y="1430020"/>
            <a:ext cx="3205480" cy="501650"/>
          </a:xfrm>
          <a:prstGeom prst="rect">
            <a:avLst/>
          </a:prstGeom>
          <a:ln w="6350" cap="flat" cmpd="sng" algn="ctr">
            <a:solidFill>
              <a:schemeClr val="accent4"/>
            </a:solidFill>
            <a:prstDash val="dash"/>
            <a:miter lim="800000"/>
          </a:ln>
        </p:spPr>
        <p:style>
          <a:lnRef idx="0">
            <a:schemeClr val="accent1"/>
          </a:lnRef>
          <a:fillRef idx="0">
            <a:srgbClr val="FFFFFF"/>
          </a:fillRef>
          <a:effectRef idx="0">
            <a:srgbClr val="FFFFFF"/>
          </a:effectRef>
          <a:fontRef idx="minor">
            <a:schemeClr val="tx1"/>
          </a:fontRef>
        </p:style>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endParaRPr lang="en-US" sz="22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7" name="Text 4"/>
          <p:cNvSpPr/>
          <p:nvPr/>
        </p:nvSpPr>
        <p:spPr>
          <a:xfrm>
            <a:off x="295969" y="2284819"/>
            <a:ext cx="3286812" cy="1276746"/>
          </a:xfrm>
          <a:prstGeom prst="rect">
            <a:avLst/>
          </a:prstGeom>
        </p:spPr>
        <p:style>
          <a:lnRef idx="2">
            <a:schemeClr val="accent4"/>
          </a:lnRef>
          <a:fillRef idx="0">
            <a:srgbClr val="FFFFFF"/>
          </a:fillRef>
          <a:effectRef idx="0">
            <a:srgbClr val="FFFFFF"/>
          </a:effectRef>
          <a:fontRef idx="minor">
            <a:schemeClr val="tx1"/>
          </a:fontRef>
        </p:style>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000"/>
              </a:lnSpc>
              <a:buNone/>
            </a:pPr>
            <a:r>
              <a:rPr lang="en-US" sz="1850" dirty="0">
                <a:solidFill>
                  <a:srgbClr val="CAD6DE"/>
                </a:solidFill>
                <a:latin typeface="Times New Roman" panose="02020603050405020304" pitchFamily="18" charset="0"/>
                <a:ea typeface="Cabin" pitchFamily="34" charset="-122"/>
                <a:cs typeface="Times New Roman" panose="02020603050405020304" pitchFamily="18" charset="0"/>
              </a:rPr>
              <a:t>The system records all charges incurred by guests, including room rates, meals, and amenities.</a:t>
            </a:r>
            <a:endParaRPr lang="en-US" sz="18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
        <p:nvSpPr>
          <p:cNvPr id="8" name="Shape 5"/>
          <p:cNvSpPr/>
          <p:nvPr/>
        </p:nvSpPr>
        <p:spPr>
          <a:xfrm>
            <a:off x="4100830" y="1465580"/>
            <a:ext cx="459740" cy="466090"/>
          </a:xfrm>
          <a:prstGeom prst="roundRect">
            <a:avLst>
              <a:gd name="adj" fmla="val 6668"/>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latin typeface="Times New Roman" panose="02020603050405020304" pitchFamily="18" charset="0"/>
              <a:cs typeface="Times New Roman" panose="02020603050405020304" pitchFamily="18" charset="0"/>
            </a:endParaRPr>
          </a:p>
        </p:txBody>
      </p:sp>
      <p:sp>
        <p:nvSpPr>
          <p:cNvPr id="9" name="Text 6"/>
          <p:cNvSpPr/>
          <p:nvPr/>
        </p:nvSpPr>
        <p:spPr>
          <a:xfrm>
            <a:off x="4094480" y="1520825"/>
            <a:ext cx="471805" cy="466090"/>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650"/>
              </a:lnSpc>
              <a:buNone/>
            </a:pPr>
            <a:r>
              <a:rPr lang="en-US" sz="2650" dirty="0">
                <a:solidFill>
                  <a:srgbClr val="CAD6DE"/>
                </a:solidFill>
                <a:latin typeface="Times New Roman" panose="02020603050405020304" pitchFamily="18" charset="0"/>
                <a:ea typeface="Unbounded" pitchFamily="34" charset="-122"/>
                <a:cs typeface="Times New Roman" panose="02020603050405020304" pitchFamily="18" charset="0"/>
              </a:rPr>
              <a:t>2</a:t>
            </a:r>
            <a:endParaRPr lang="en-US" sz="265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10" name="Text 7"/>
          <p:cNvSpPr/>
          <p:nvPr/>
        </p:nvSpPr>
        <p:spPr>
          <a:xfrm>
            <a:off x="4631690" y="1452880"/>
            <a:ext cx="2346960" cy="586740"/>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IN" altLang="en-US" sz="2200" dirty="0">
                <a:solidFill>
                  <a:srgbClr val="CAD6DE"/>
                </a:solidFill>
                <a:latin typeface="Times New Roman" panose="02020603050405020304" pitchFamily="18" charset="0"/>
                <a:ea typeface="Unbounded" pitchFamily="34" charset="-122"/>
                <a:cs typeface="Times New Roman" panose="02020603050405020304" pitchFamily="18" charset="0"/>
              </a:rPr>
              <a:t> </a:t>
            </a:r>
            <a:r>
              <a:rPr lang="en-US" sz="2200" dirty="0">
                <a:solidFill>
                  <a:srgbClr val="CAD6DE"/>
                </a:solidFill>
                <a:latin typeface="Times New Roman" panose="02020603050405020304" pitchFamily="18" charset="0"/>
                <a:ea typeface="Unbounded" pitchFamily="34" charset="-122"/>
                <a:cs typeface="Times New Roman" panose="02020603050405020304" pitchFamily="18" charset="0"/>
              </a:rPr>
              <a:t>Payment Processing</a:t>
            </a:r>
            <a:endParaRPr lang="en-US" sz="22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11" name="Text 8"/>
          <p:cNvSpPr/>
          <p:nvPr/>
        </p:nvSpPr>
        <p:spPr>
          <a:xfrm>
            <a:off x="3848953" y="2284819"/>
            <a:ext cx="3391402" cy="1276747"/>
          </a:xfrm>
          <a:prstGeom prst="rect">
            <a:avLst/>
          </a:prstGeom>
        </p:spPr>
        <p:style>
          <a:lnRef idx="2">
            <a:schemeClr val="accent3"/>
          </a:lnRef>
          <a:fillRef idx="0">
            <a:srgbClr val="FFFFFF"/>
          </a:fillRef>
          <a:effectRef idx="0">
            <a:srgbClr val="FFFFFF"/>
          </a:effectRef>
          <a:fontRef idx="minor">
            <a:schemeClr val="tx1"/>
          </a:fontRef>
        </p:style>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000"/>
              </a:lnSpc>
              <a:buNone/>
            </a:pPr>
            <a:r>
              <a:rPr lang="en-US" sz="1850" dirty="0">
                <a:solidFill>
                  <a:srgbClr val="CAD6DE"/>
                </a:solidFill>
                <a:latin typeface="Times New Roman" panose="02020603050405020304" pitchFamily="18" charset="0"/>
                <a:ea typeface="Cabin" pitchFamily="34" charset="-122"/>
                <a:cs typeface="Times New Roman" panose="02020603050405020304" pitchFamily="18" charset="0"/>
              </a:rPr>
              <a:t>The system supports multiple payment methods, including credit cards, debit cards, and cash.</a:t>
            </a:r>
            <a:endParaRPr lang="en-US" sz="18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
        <p:nvSpPr>
          <p:cNvPr id="12" name="Shape 9"/>
          <p:cNvSpPr/>
          <p:nvPr/>
        </p:nvSpPr>
        <p:spPr>
          <a:xfrm>
            <a:off x="530225" y="4100195"/>
            <a:ext cx="459740" cy="549275"/>
          </a:xfrm>
          <a:prstGeom prst="roundRect">
            <a:avLst>
              <a:gd name="adj" fmla="val 6668"/>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p:txBody>
      </p:sp>
      <p:sp>
        <p:nvSpPr>
          <p:cNvPr id="13" name="Text 10"/>
          <p:cNvSpPr/>
          <p:nvPr/>
        </p:nvSpPr>
        <p:spPr>
          <a:xfrm>
            <a:off x="644483" y="4149815"/>
            <a:ext cx="232066" cy="281583"/>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650"/>
              </a:lnSpc>
              <a:buNone/>
            </a:pPr>
            <a:r>
              <a:rPr lang="en-US" sz="2650" dirty="0">
                <a:solidFill>
                  <a:srgbClr val="CAD6DE"/>
                </a:solidFill>
                <a:latin typeface="Times New Roman" panose="02020603050405020304" pitchFamily="18" charset="0"/>
                <a:ea typeface="Unbounded" pitchFamily="34" charset="-122"/>
                <a:cs typeface="Times New Roman" panose="02020603050405020304" pitchFamily="18" charset="0"/>
              </a:rPr>
              <a:t>3</a:t>
            </a:r>
            <a:endParaRPr lang="en-US" sz="265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14" name="Text 11"/>
          <p:cNvSpPr/>
          <p:nvPr/>
        </p:nvSpPr>
        <p:spPr>
          <a:xfrm>
            <a:off x="295910" y="4064000"/>
            <a:ext cx="3206115" cy="586740"/>
          </a:xfrm>
          <a:prstGeom prst="rect">
            <a:avLst/>
          </a:prstGeom>
          <a:ln w="6350" cap="flat" cmpd="sng" algn="ctr">
            <a:solidFill>
              <a:schemeClr val="accent3"/>
            </a:solidFill>
            <a:prstDash val="dash"/>
            <a:miter lim="800000"/>
          </a:ln>
        </p:spPr>
        <p:style>
          <a:lnRef idx="0">
            <a:schemeClr val="accent1"/>
          </a:lnRef>
          <a:fillRef idx="0">
            <a:srgbClr val="FFFFFF"/>
          </a:fillRef>
          <a:effectRef idx="0">
            <a:srgbClr val="FFFFFF"/>
          </a:effectRef>
          <a:fontRef idx="minor">
            <a:schemeClr val="tx1"/>
          </a:fontRef>
        </p:style>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IN" altLang="en-US" sz="2200" dirty="0">
                <a:solidFill>
                  <a:srgbClr val="CAD6DE"/>
                </a:solidFill>
                <a:latin typeface="Times New Roman" panose="02020603050405020304" pitchFamily="18" charset="0"/>
                <a:ea typeface="Unbounded" pitchFamily="34" charset="-122"/>
                <a:cs typeface="Times New Roman" panose="02020603050405020304" pitchFamily="18" charset="0"/>
              </a:rPr>
              <a:t>            </a:t>
            </a:r>
            <a:r>
              <a:rPr lang="en-US" sz="2200" dirty="0">
                <a:solidFill>
                  <a:srgbClr val="CAD6DE"/>
                </a:solidFill>
                <a:latin typeface="Times New Roman" panose="02020603050405020304" pitchFamily="18" charset="0"/>
                <a:ea typeface="Unbounded" pitchFamily="34" charset="-122"/>
                <a:cs typeface="Times New Roman" panose="02020603050405020304" pitchFamily="18" charset="0"/>
              </a:rPr>
              <a:t>Billing Statements</a:t>
            </a:r>
            <a:endParaRPr lang="en-US" sz="22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15" name="Text 12"/>
          <p:cNvSpPr/>
          <p:nvPr/>
        </p:nvSpPr>
        <p:spPr>
          <a:xfrm>
            <a:off x="295910" y="4948555"/>
            <a:ext cx="3286760" cy="1276985"/>
          </a:xfrm>
          <a:prstGeom prst="rect">
            <a:avLst/>
          </a:prstGeom>
        </p:spPr>
        <p:style>
          <a:lnRef idx="2">
            <a:schemeClr val="accent3"/>
          </a:lnRef>
          <a:fillRef idx="0">
            <a:srgbClr val="FFFFFF"/>
          </a:fillRef>
          <a:effectRef idx="0">
            <a:srgbClr val="FFFFFF"/>
          </a:effectRef>
          <a:fontRef idx="minor">
            <a:schemeClr val="tx1"/>
          </a:fontRef>
        </p:style>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000"/>
              </a:lnSpc>
              <a:buNone/>
            </a:pPr>
            <a:r>
              <a:rPr lang="en-US" sz="1850" dirty="0">
                <a:solidFill>
                  <a:srgbClr val="CAD6DE"/>
                </a:solidFill>
                <a:latin typeface="Times New Roman" panose="02020603050405020304" pitchFamily="18" charset="0"/>
                <a:ea typeface="Cabin" pitchFamily="34" charset="-122"/>
                <a:cs typeface="Times New Roman" panose="02020603050405020304" pitchFamily="18" charset="0"/>
              </a:rPr>
              <a:t>The system generates detailed billing statements for guests, outlining their expenses.</a:t>
            </a:r>
            <a:endParaRPr lang="en-US" sz="18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
        <p:nvSpPr>
          <p:cNvPr id="16" name="Shape 13"/>
          <p:cNvSpPr/>
          <p:nvPr/>
        </p:nvSpPr>
        <p:spPr>
          <a:xfrm>
            <a:off x="4100621" y="4100110"/>
            <a:ext cx="459962" cy="448766"/>
          </a:xfrm>
          <a:prstGeom prst="roundRect">
            <a:avLst>
              <a:gd name="adj" fmla="val 6668"/>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latin typeface="Times New Roman" panose="02020603050405020304" pitchFamily="18" charset="0"/>
              <a:cs typeface="Times New Roman" panose="02020603050405020304" pitchFamily="18" charset="0"/>
            </a:endParaRPr>
          </a:p>
        </p:txBody>
      </p:sp>
      <p:sp>
        <p:nvSpPr>
          <p:cNvPr id="17" name="Text 14"/>
          <p:cNvSpPr/>
          <p:nvPr/>
        </p:nvSpPr>
        <p:spPr>
          <a:xfrm>
            <a:off x="4214536" y="4150400"/>
            <a:ext cx="231760" cy="281583"/>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650"/>
              </a:lnSpc>
              <a:buNone/>
            </a:pPr>
            <a:r>
              <a:rPr lang="en-US" sz="2650" dirty="0">
                <a:solidFill>
                  <a:srgbClr val="CAD6DE"/>
                </a:solidFill>
                <a:latin typeface="Times New Roman" panose="02020603050405020304" pitchFamily="18" charset="0"/>
                <a:ea typeface="Unbounded" pitchFamily="34" charset="-122"/>
                <a:cs typeface="Times New Roman" panose="02020603050405020304" pitchFamily="18" charset="0"/>
              </a:rPr>
              <a:t>4</a:t>
            </a:r>
            <a:endParaRPr lang="en-US" sz="265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18" name="Text 15"/>
          <p:cNvSpPr/>
          <p:nvPr/>
        </p:nvSpPr>
        <p:spPr>
          <a:xfrm>
            <a:off x="3907155" y="4062730"/>
            <a:ext cx="3194050" cy="586740"/>
          </a:xfrm>
          <a:prstGeom prst="rect">
            <a:avLst/>
          </a:prstGeom>
          <a:ln w="6350" cap="flat" cmpd="sng" algn="ctr">
            <a:solidFill>
              <a:schemeClr val="accent1"/>
            </a:solidFill>
            <a:prstDash val="dash"/>
            <a:miter lim="800000"/>
          </a:ln>
        </p:spPr>
        <p:style>
          <a:lnRef idx="0">
            <a:schemeClr val="accent3"/>
          </a:lnRef>
          <a:fillRef idx="0">
            <a:srgbClr val="FFFFFF"/>
          </a:fillRef>
          <a:effectRef idx="0">
            <a:srgbClr val="FFFFFF"/>
          </a:effectRef>
          <a:fontRef idx="minor">
            <a:schemeClr val="tx1"/>
          </a:fontRef>
        </p:style>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IN" altLang="en-US" sz="2200" dirty="0">
                <a:solidFill>
                  <a:srgbClr val="CAD6DE"/>
                </a:solidFill>
                <a:latin typeface="Times New Roman" panose="02020603050405020304" pitchFamily="18" charset="0"/>
                <a:ea typeface="Unbounded" pitchFamily="34" charset="-122"/>
                <a:cs typeface="Times New Roman" panose="02020603050405020304" pitchFamily="18" charset="0"/>
              </a:rPr>
              <a:t>           </a:t>
            </a:r>
            <a:r>
              <a:rPr lang="en-US" sz="2200" dirty="0">
                <a:solidFill>
                  <a:srgbClr val="CAD6DE"/>
                </a:solidFill>
                <a:latin typeface="Times New Roman" panose="02020603050405020304" pitchFamily="18" charset="0"/>
                <a:ea typeface="Unbounded" pitchFamily="34" charset="-122"/>
                <a:cs typeface="Times New Roman" panose="02020603050405020304" pitchFamily="18" charset="0"/>
              </a:rPr>
              <a:t>Financial</a:t>
            </a:r>
            <a:r>
              <a:rPr lang="en-IN" altLang="en-US" sz="2200" dirty="0">
                <a:solidFill>
                  <a:srgbClr val="CAD6DE"/>
                </a:solidFill>
                <a:latin typeface="Times New Roman" panose="02020603050405020304" pitchFamily="18" charset="0"/>
                <a:ea typeface="Unbounded" pitchFamily="34" charset="-122"/>
                <a:cs typeface="Times New Roman" panose="02020603050405020304" pitchFamily="18" charset="0"/>
              </a:rPr>
              <a:t> </a:t>
            </a:r>
            <a:r>
              <a:rPr lang="en-US" sz="2200" dirty="0">
                <a:solidFill>
                  <a:srgbClr val="CAD6DE"/>
                </a:solidFill>
                <a:latin typeface="Times New Roman" panose="02020603050405020304" pitchFamily="18" charset="0"/>
                <a:ea typeface="Unbounded" pitchFamily="34" charset="-122"/>
                <a:cs typeface="Times New Roman" panose="02020603050405020304" pitchFamily="18" charset="0"/>
              </a:rPr>
              <a:t>Reporting</a:t>
            </a:r>
            <a:endParaRPr lang="en-US" sz="22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19" name="Text 16"/>
          <p:cNvSpPr/>
          <p:nvPr/>
        </p:nvSpPr>
        <p:spPr>
          <a:xfrm>
            <a:off x="3848366" y="4931680"/>
            <a:ext cx="3487666" cy="1183986"/>
          </a:xfrm>
          <a:prstGeom prst="rect">
            <a:avLst/>
          </a:prstGeom>
        </p:spPr>
        <p:style>
          <a:lnRef idx="2">
            <a:schemeClr val="accent3"/>
          </a:lnRef>
          <a:fillRef idx="0">
            <a:srgbClr val="FFFFFF"/>
          </a:fillRef>
          <a:effectRef idx="0">
            <a:srgbClr val="FFFFFF"/>
          </a:effectRef>
          <a:fontRef idx="minor">
            <a:schemeClr val="tx1"/>
          </a:fontRef>
        </p:style>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000"/>
              </a:lnSpc>
              <a:buNone/>
            </a:pPr>
            <a:r>
              <a:rPr lang="en-US" sz="1850" dirty="0">
                <a:solidFill>
                  <a:srgbClr val="CAD6DE"/>
                </a:solidFill>
                <a:latin typeface="Times New Roman" panose="02020603050405020304" pitchFamily="18" charset="0"/>
                <a:ea typeface="Cabin" pitchFamily="34" charset="-122"/>
                <a:cs typeface="Times New Roman" panose="02020603050405020304" pitchFamily="18" charset="0"/>
              </a:rPr>
              <a:t>The system provides comprehensive financial reports, tracking revenue, expenses, and profitability.</a:t>
            </a:r>
            <a:endParaRPr lang="en-US" sz="18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
        <p:nvSpPr>
          <p:cNvPr id="21" name="Text 3"/>
          <p:cNvSpPr/>
          <p:nvPr/>
        </p:nvSpPr>
        <p:spPr>
          <a:xfrm>
            <a:off x="3900805" y="1430020"/>
            <a:ext cx="3205480" cy="501650"/>
          </a:xfrm>
          <a:prstGeom prst="rect">
            <a:avLst/>
          </a:prstGeom>
          <a:ln w="6350" cap="flat" cmpd="sng" algn="ctr">
            <a:solidFill>
              <a:schemeClr val="accent4"/>
            </a:solidFill>
            <a:prstDash val="dash"/>
            <a:miter lim="800000"/>
          </a:ln>
        </p:spPr>
        <p:style>
          <a:lnRef idx="0">
            <a:schemeClr val="accent1"/>
          </a:lnRef>
          <a:fillRef idx="0">
            <a:srgbClr val="FFFFFF"/>
          </a:fillRef>
          <a:effectRef idx="0">
            <a:srgbClr val="FFFFFF"/>
          </a:effectRef>
          <a:fontRef idx="minor">
            <a:schemeClr val="tx1"/>
          </a:fontRef>
        </p:style>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IN" altLang="en-US" sz="2200" dirty="0">
                <a:solidFill>
                  <a:srgbClr val="CAD6DE"/>
                </a:solidFill>
                <a:latin typeface="Times New Roman" panose="02020603050405020304" pitchFamily="18" charset="0"/>
                <a:ea typeface="Unbounded" pitchFamily="34" charset="-122"/>
                <a:cs typeface="Times New Roman" panose="02020603050405020304" pitchFamily="18" charset="0"/>
              </a:rPr>
              <a:t> </a:t>
            </a:r>
            <a:endParaRPr lang="en-US" sz="22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22" name="Text 3"/>
          <p:cNvSpPr/>
          <p:nvPr/>
        </p:nvSpPr>
        <p:spPr>
          <a:xfrm>
            <a:off x="296545" y="1452880"/>
            <a:ext cx="3205480" cy="501650"/>
          </a:xfrm>
          <a:prstGeom prst="rect">
            <a:avLst/>
          </a:prstGeom>
          <a:ln w="6350" cap="flat" cmpd="sng" algn="ctr">
            <a:solidFill>
              <a:schemeClr val="accent4"/>
            </a:solidFill>
            <a:prstDash val="dash"/>
            <a:miter lim="800000"/>
          </a:ln>
        </p:spPr>
        <p:style>
          <a:lnRef idx="0">
            <a:schemeClr val="accent3"/>
          </a:lnRef>
          <a:fillRef idx="0">
            <a:srgbClr val="FFFFFF"/>
          </a:fillRef>
          <a:effectRef idx="0">
            <a:srgbClr val="FFFFFF"/>
          </a:effectRef>
          <a:fontRef idx="minor">
            <a:schemeClr val="tx1"/>
          </a:fontRef>
        </p:style>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50"/>
              </a:lnSpc>
              <a:buNone/>
            </a:pPr>
            <a:r>
              <a:rPr lang="en-IN" altLang="en-US" sz="2200" dirty="0">
                <a:solidFill>
                  <a:srgbClr val="CAD6DE"/>
                </a:solidFill>
                <a:latin typeface="Times New Roman" panose="02020603050405020304" pitchFamily="18" charset="0"/>
                <a:ea typeface="Unbounded" pitchFamily="34" charset="-122"/>
                <a:cs typeface="Times New Roman" panose="02020603050405020304" pitchFamily="18" charset="0"/>
              </a:rPr>
              <a:t>                </a:t>
            </a:r>
            <a:r>
              <a:rPr lang="en-US" sz="2200" dirty="0">
                <a:solidFill>
                  <a:srgbClr val="CAD6DE"/>
                </a:solidFill>
                <a:latin typeface="Times New Roman" panose="02020603050405020304" pitchFamily="18" charset="0"/>
                <a:ea typeface="Unbounded" pitchFamily="34" charset="-122"/>
                <a:cs typeface="Times New Roman" panose="02020603050405020304" pitchFamily="18" charset="0"/>
              </a:rPr>
              <a:t>Guest Charges</a:t>
            </a:r>
            <a:endParaRPr lang="en-US" sz="2200" dirty="0">
              <a:solidFill>
                <a:srgbClr val="CAD6DE"/>
              </a:solidFill>
              <a:latin typeface="Times New Roman" panose="02020603050405020304" pitchFamily="18" charset="0"/>
              <a:ea typeface="Unbounded" pitchFamily="34" charset="-122"/>
              <a:cs typeface="Times New Roman" panose="02020603050405020304" pitchFamily="18" charset="0"/>
            </a:endParaRPr>
          </a:p>
        </p:txBody>
      </p:sp>
      <p:sp>
        <p:nvSpPr>
          <p:cNvPr id="24" name="Down Arrow 23"/>
          <p:cNvSpPr/>
          <p:nvPr/>
        </p:nvSpPr>
        <p:spPr>
          <a:xfrm>
            <a:off x="1928495" y="1978025"/>
            <a:ext cx="152400" cy="282575"/>
          </a:xfrm>
          <a:prstGeom prst="downArrow">
            <a:avLst/>
          </a:prstGeom>
          <a:solidFill>
            <a:schemeClr val="accent6"/>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27" name="Down Arrow 26"/>
          <p:cNvSpPr/>
          <p:nvPr/>
        </p:nvSpPr>
        <p:spPr>
          <a:xfrm>
            <a:off x="5467985" y="1966595"/>
            <a:ext cx="152400" cy="282575"/>
          </a:xfrm>
          <a:prstGeom prst="downArrow">
            <a:avLst/>
          </a:prstGeom>
          <a:solidFill>
            <a:schemeClr val="accent6"/>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28" name="Down Arrow 27"/>
          <p:cNvSpPr/>
          <p:nvPr/>
        </p:nvSpPr>
        <p:spPr>
          <a:xfrm>
            <a:off x="1903095" y="4648835"/>
            <a:ext cx="152400" cy="282575"/>
          </a:xfrm>
          <a:prstGeom prst="downArrow">
            <a:avLst/>
          </a:prstGeom>
          <a:solidFill>
            <a:schemeClr val="accent6"/>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29" name="Down Arrow 28"/>
          <p:cNvSpPr/>
          <p:nvPr/>
        </p:nvSpPr>
        <p:spPr>
          <a:xfrm>
            <a:off x="5467985" y="4649470"/>
            <a:ext cx="152400" cy="282575"/>
          </a:xfrm>
          <a:prstGeom prst="downArrow">
            <a:avLst/>
          </a:prstGeom>
          <a:solidFill>
            <a:schemeClr val="accent6"/>
          </a:solidFill>
          <a:ln>
            <a:solidFill>
              <a:schemeClr val="bg2"/>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p:cNvPicPr>
            <a:picLocks noChangeAspect="1"/>
          </p:cNvPicPr>
          <p:nvPr/>
        </p:nvPicPr>
        <p:blipFill>
          <a:blip r:embed="rId1"/>
          <a:stretch>
            <a:fillRect/>
          </a:stretch>
        </p:blipFill>
        <p:spPr>
          <a:xfrm>
            <a:off x="7988082" y="0"/>
            <a:ext cx="4203918" cy="6858000"/>
          </a:xfrm>
          <a:prstGeom prst="rect">
            <a:avLst/>
          </a:prstGeom>
        </p:spPr>
      </p:pic>
      <p:sp>
        <p:nvSpPr>
          <p:cNvPr id="3" name="Text 0"/>
          <p:cNvSpPr/>
          <p:nvPr/>
        </p:nvSpPr>
        <p:spPr>
          <a:xfrm>
            <a:off x="234141" y="142140"/>
            <a:ext cx="7642146" cy="1262063"/>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4950"/>
              </a:lnSpc>
              <a:buNone/>
            </a:pPr>
            <a:r>
              <a:rPr lang="en-US" sz="3950" b="1" dirty="0">
                <a:solidFill>
                  <a:srgbClr val="CEEAB0"/>
                </a:solidFill>
                <a:latin typeface="Times New Roman" panose="02020603050405020304" pitchFamily="18" charset="0"/>
                <a:ea typeface="Unbounded" pitchFamily="34" charset="-122"/>
                <a:cs typeface="Times New Roman" panose="02020603050405020304" pitchFamily="18" charset="0"/>
              </a:rPr>
              <a:t>Staff and Housekeeping Management</a:t>
            </a:r>
            <a:endParaRPr lang="en-US" sz="3950" b="1" dirty="0">
              <a:solidFill>
                <a:srgbClr val="CEEAB0"/>
              </a:solidFill>
              <a:latin typeface="Times New Roman" panose="02020603050405020304" pitchFamily="18" charset="0"/>
              <a:ea typeface="Unbounded" pitchFamily="34" charset="-122"/>
              <a:cs typeface="Times New Roman" panose="02020603050405020304" pitchFamily="18" charset="0"/>
            </a:endParaRPr>
          </a:p>
        </p:txBody>
      </p:sp>
      <p:sp>
        <p:nvSpPr>
          <p:cNvPr id="4" name="Shape 1"/>
          <p:cNvSpPr/>
          <p:nvPr/>
        </p:nvSpPr>
        <p:spPr>
          <a:xfrm>
            <a:off x="149836" y="1693746"/>
            <a:ext cx="3713798" cy="2218611"/>
          </a:xfrm>
          <a:prstGeom prst="roundRect">
            <a:avLst>
              <a:gd name="adj" fmla="val 1451"/>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p:txBody>
      </p:sp>
      <p:sp>
        <p:nvSpPr>
          <p:cNvPr id="5" name="Text 2"/>
          <p:cNvSpPr/>
          <p:nvPr/>
        </p:nvSpPr>
        <p:spPr>
          <a:xfrm>
            <a:off x="1120957" y="1945706"/>
            <a:ext cx="2524125" cy="315516"/>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450"/>
              </a:lnSpc>
              <a:buNone/>
            </a:pPr>
            <a:r>
              <a:rPr lang="en-US" sz="1950" dirty="0">
                <a:solidFill>
                  <a:srgbClr val="92D050"/>
                </a:solidFill>
                <a:latin typeface="Times New Roman" panose="02020603050405020304" pitchFamily="18" charset="0"/>
                <a:ea typeface="Unbounded" pitchFamily="34" charset="-122"/>
                <a:cs typeface="Times New Roman" panose="02020603050405020304" pitchFamily="18" charset="0"/>
              </a:rPr>
              <a:t>Staff Scheduling</a:t>
            </a:r>
            <a:endParaRPr lang="en-US" sz="1950" dirty="0">
              <a:solidFill>
                <a:srgbClr val="92D050"/>
              </a:solidFill>
              <a:latin typeface="Times New Roman" panose="02020603050405020304" pitchFamily="18" charset="0"/>
              <a:ea typeface="Unbounded" pitchFamily="34" charset="-122"/>
              <a:cs typeface="Times New Roman" panose="02020603050405020304" pitchFamily="18" charset="0"/>
            </a:endParaRPr>
          </a:p>
        </p:txBody>
      </p:sp>
      <p:sp>
        <p:nvSpPr>
          <p:cNvPr id="6" name="Text 3"/>
          <p:cNvSpPr/>
          <p:nvPr/>
        </p:nvSpPr>
        <p:spPr>
          <a:xfrm>
            <a:off x="363558" y="2400589"/>
            <a:ext cx="3284696" cy="1029772"/>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700"/>
              </a:lnSpc>
              <a:buNone/>
            </a:pPr>
            <a:r>
              <a:rPr lang="en-US" sz="1650" dirty="0">
                <a:solidFill>
                  <a:srgbClr val="CAD6DE"/>
                </a:solidFill>
                <a:latin typeface="Times New Roman" panose="02020603050405020304" pitchFamily="18" charset="0"/>
                <a:ea typeface="Cabin" pitchFamily="34" charset="-122"/>
                <a:cs typeface="Times New Roman" panose="02020603050405020304" pitchFamily="18" charset="0"/>
              </a:rPr>
              <a:t>The system helps manage staff schedules, ensuring adequate coverage for all departments.</a:t>
            </a:r>
            <a:endParaRPr lang="en-US" sz="16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
        <p:nvSpPr>
          <p:cNvPr id="7" name="Shape 4"/>
          <p:cNvSpPr/>
          <p:nvPr/>
        </p:nvSpPr>
        <p:spPr>
          <a:xfrm>
            <a:off x="4038854" y="1693746"/>
            <a:ext cx="3713798" cy="2218611"/>
          </a:xfrm>
          <a:prstGeom prst="roundRect">
            <a:avLst>
              <a:gd name="adj" fmla="val 1451"/>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p:txBody>
      </p:sp>
      <p:sp>
        <p:nvSpPr>
          <p:cNvPr id="8" name="Text 5"/>
          <p:cNvSpPr/>
          <p:nvPr/>
        </p:nvSpPr>
        <p:spPr>
          <a:xfrm>
            <a:off x="4696665" y="1937980"/>
            <a:ext cx="3284696" cy="631031"/>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450"/>
              </a:lnSpc>
              <a:buNone/>
            </a:pPr>
            <a:r>
              <a:rPr lang="en-US" sz="1950" dirty="0">
                <a:solidFill>
                  <a:srgbClr val="92D050"/>
                </a:solidFill>
                <a:latin typeface="Times New Roman" panose="02020603050405020304" pitchFamily="18" charset="0"/>
                <a:ea typeface="Unbounded" pitchFamily="34" charset="-122"/>
                <a:cs typeface="Times New Roman" panose="02020603050405020304" pitchFamily="18" charset="0"/>
              </a:rPr>
              <a:t>Employee Information</a:t>
            </a:r>
            <a:endParaRPr lang="en-US" sz="1950" dirty="0">
              <a:solidFill>
                <a:srgbClr val="92D050"/>
              </a:solidFill>
              <a:latin typeface="Times New Roman" panose="02020603050405020304" pitchFamily="18" charset="0"/>
              <a:ea typeface="Unbounded" pitchFamily="34" charset="-122"/>
              <a:cs typeface="Times New Roman" panose="02020603050405020304" pitchFamily="18" charset="0"/>
            </a:endParaRPr>
          </a:p>
        </p:txBody>
      </p:sp>
      <p:sp>
        <p:nvSpPr>
          <p:cNvPr id="9" name="Text 6"/>
          <p:cNvSpPr/>
          <p:nvPr/>
        </p:nvSpPr>
        <p:spPr>
          <a:xfrm>
            <a:off x="4370880" y="2402476"/>
            <a:ext cx="3284696" cy="1029772"/>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00"/>
              </a:lnSpc>
              <a:buNone/>
            </a:pPr>
            <a:r>
              <a:rPr lang="en-US" sz="1650" dirty="0">
                <a:solidFill>
                  <a:srgbClr val="CAD6DE"/>
                </a:solidFill>
                <a:latin typeface="Times New Roman" panose="02020603050405020304" pitchFamily="18" charset="0"/>
                <a:ea typeface="Cabin" pitchFamily="34" charset="-122"/>
                <a:cs typeface="Times New Roman" panose="02020603050405020304" pitchFamily="18" charset="0"/>
              </a:rPr>
              <a:t>The system stores employee details, including contact information, skills, and performance records.</a:t>
            </a:r>
            <a:endParaRPr lang="en-US" sz="16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
        <p:nvSpPr>
          <p:cNvPr id="10" name="Shape 7"/>
          <p:cNvSpPr/>
          <p:nvPr/>
        </p:nvSpPr>
        <p:spPr>
          <a:xfrm>
            <a:off x="149836" y="4065828"/>
            <a:ext cx="3713798" cy="2561868"/>
          </a:xfrm>
          <a:prstGeom prst="roundRect">
            <a:avLst>
              <a:gd name="adj" fmla="val 1256"/>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latin typeface="Times New Roman" panose="02020603050405020304" pitchFamily="18" charset="0"/>
              <a:cs typeface="Times New Roman" panose="02020603050405020304" pitchFamily="18" charset="0"/>
            </a:endParaRPr>
          </a:p>
        </p:txBody>
      </p:sp>
      <p:sp>
        <p:nvSpPr>
          <p:cNvPr id="11" name="Text 8"/>
          <p:cNvSpPr/>
          <p:nvPr/>
        </p:nvSpPr>
        <p:spPr>
          <a:xfrm>
            <a:off x="1013163" y="4386173"/>
            <a:ext cx="2572226" cy="315516"/>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450"/>
              </a:lnSpc>
              <a:buNone/>
            </a:pPr>
            <a:r>
              <a:rPr lang="en-US" sz="1950" dirty="0">
                <a:solidFill>
                  <a:srgbClr val="92D050"/>
                </a:solidFill>
                <a:latin typeface="Times New Roman" panose="02020603050405020304" pitchFamily="18" charset="0"/>
                <a:ea typeface="Unbounded" pitchFamily="34" charset="-122"/>
                <a:cs typeface="Times New Roman" panose="02020603050405020304" pitchFamily="18" charset="0"/>
              </a:rPr>
              <a:t>Task Assignment</a:t>
            </a:r>
            <a:endParaRPr lang="en-US" sz="1950" dirty="0">
              <a:solidFill>
                <a:srgbClr val="92D050"/>
              </a:solidFill>
              <a:latin typeface="Times New Roman" panose="02020603050405020304" pitchFamily="18" charset="0"/>
              <a:ea typeface="Unbounded" pitchFamily="34" charset="-122"/>
              <a:cs typeface="Times New Roman" panose="02020603050405020304" pitchFamily="18" charset="0"/>
            </a:endParaRPr>
          </a:p>
        </p:txBody>
      </p:sp>
      <p:sp>
        <p:nvSpPr>
          <p:cNvPr id="12" name="Text 9"/>
          <p:cNvSpPr/>
          <p:nvPr/>
        </p:nvSpPr>
        <p:spPr>
          <a:xfrm>
            <a:off x="363999" y="4898583"/>
            <a:ext cx="3284696" cy="1373029"/>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00"/>
              </a:lnSpc>
              <a:buNone/>
            </a:pPr>
            <a:r>
              <a:rPr lang="en-US" sz="1650" dirty="0">
                <a:solidFill>
                  <a:srgbClr val="CAD6DE"/>
                </a:solidFill>
                <a:latin typeface="Times New Roman" panose="02020603050405020304" pitchFamily="18" charset="0"/>
                <a:ea typeface="Cabin" pitchFamily="34" charset="-122"/>
                <a:cs typeface="Times New Roman" panose="02020603050405020304" pitchFamily="18" charset="0"/>
              </a:rPr>
              <a:t>The system allows managers to assign tasks to staff members, improving organization and efficiency.</a:t>
            </a:r>
            <a:endParaRPr lang="en-US" sz="16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
        <p:nvSpPr>
          <p:cNvPr id="13" name="Shape 10"/>
          <p:cNvSpPr/>
          <p:nvPr/>
        </p:nvSpPr>
        <p:spPr>
          <a:xfrm>
            <a:off x="4038600" y="4065270"/>
            <a:ext cx="3714115" cy="2562225"/>
          </a:xfrm>
          <a:prstGeom prst="roundRect">
            <a:avLst>
              <a:gd name="adj" fmla="val 1256"/>
            </a:avLst>
          </a:prstGeom>
          <a:solidFill>
            <a:srgbClr val="304755"/>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p:txBody>
      </p:sp>
      <p:sp>
        <p:nvSpPr>
          <p:cNvPr id="14" name="Text 11"/>
          <p:cNvSpPr/>
          <p:nvPr/>
        </p:nvSpPr>
        <p:spPr>
          <a:xfrm>
            <a:off x="4703386" y="4383010"/>
            <a:ext cx="3284696" cy="631031"/>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450"/>
              </a:lnSpc>
              <a:buNone/>
            </a:pPr>
            <a:r>
              <a:rPr lang="en-US" sz="1950" dirty="0">
                <a:solidFill>
                  <a:srgbClr val="92D050"/>
                </a:solidFill>
                <a:latin typeface="Times New Roman" panose="02020603050405020304" pitchFamily="18" charset="0"/>
                <a:ea typeface="Unbounded" pitchFamily="34" charset="-122"/>
                <a:cs typeface="Times New Roman" panose="02020603050405020304" pitchFamily="18" charset="0"/>
              </a:rPr>
              <a:t>Performance Monitoring</a:t>
            </a:r>
            <a:endParaRPr lang="en-US" sz="1950" dirty="0">
              <a:solidFill>
                <a:srgbClr val="92D050"/>
              </a:solidFill>
              <a:latin typeface="Times New Roman" panose="02020603050405020304" pitchFamily="18" charset="0"/>
              <a:ea typeface="Unbounded" pitchFamily="34" charset="-122"/>
              <a:cs typeface="Times New Roman" panose="02020603050405020304" pitchFamily="18" charset="0"/>
            </a:endParaRPr>
          </a:p>
        </p:txBody>
      </p:sp>
      <p:sp>
        <p:nvSpPr>
          <p:cNvPr id="15" name="Text 12"/>
          <p:cNvSpPr/>
          <p:nvPr/>
        </p:nvSpPr>
        <p:spPr>
          <a:xfrm>
            <a:off x="4313227" y="5014041"/>
            <a:ext cx="3284696" cy="1373029"/>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00"/>
              </a:lnSpc>
              <a:buNone/>
            </a:pPr>
            <a:r>
              <a:rPr lang="en-US" sz="1650" dirty="0">
                <a:solidFill>
                  <a:srgbClr val="CAD6DE"/>
                </a:solidFill>
                <a:latin typeface="Times New Roman" panose="02020603050405020304" pitchFamily="18" charset="0"/>
                <a:ea typeface="Cabin" pitchFamily="34" charset="-122"/>
                <a:cs typeface="Times New Roman" panose="02020603050405020304" pitchFamily="18" charset="0"/>
              </a:rPr>
              <a:t>The system tracks staff performance, enabling managers to identify strengths and areas for improvement.</a:t>
            </a:r>
            <a:endParaRPr lang="en-US" sz="16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p:cNvPicPr>
            <a:picLocks noChangeAspect="1"/>
          </p:cNvPicPr>
          <p:nvPr/>
        </p:nvPicPr>
        <p:blipFill>
          <a:blip r:embed="rId1"/>
          <a:stretch>
            <a:fillRect/>
          </a:stretch>
        </p:blipFill>
        <p:spPr>
          <a:xfrm>
            <a:off x="7934632" y="0"/>
            <a:ext cx="4257368" cy="6858000"/>
          </a:xfrm>
          <a:prstGeom prst="rect">
            <a:avLst/>
          </a:prstGeom>
        </p:spPr>
      </p:pic>
      <p:sp>
        <p:nvSpPr>
          <p:cNvPr id="3" name="Text 0"/>
          <p:cNvSpPr/>
          <p:nvPr/>
        </p:nvSpPr>
        <p:spPr>
          <a:xfrm>
            <a:off x="1243965" y="275590"/>
            <a:ext cx="6096000" cy="1068070"/>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500"/>
              </a:lnSpc>
              <a:buNone/>
            </a:pPr>
            <a:r>
              <a:rPr lang="en-US" sz="4400" b="1" dirty="0">
                <a:solidFill>
                  <a:srgbClr val="CEEAB0"/>
                </a:solidFill>
                <a:latin typeface="Times New Roman" panose="02020603050405020304" pitchFamily="18" charset="0"/>
                <a:ea typeface="Unbounded" pitchFamily="34" charset="-122"/>
                <a:cs typeface="Times New Roman" panose="02020603050405020304" pitchFamily="18" charset="0"/>
              </a:rPr>
              <a:t>Reporting and Analytics</a:t>
            </a:r>
            <a:endParaRPr lang="en-US" sz="4400" b="1" dirty="0">
              <a:solidFill>
                <a:srgbClr val="CEEAB0"/>
              </a:solidFill>
              <a:latin typeface="Times New Roman" panose="02020603050405020304" pitchFamily="18" charset="0"/>
              <a:ea typeface="Unbounded" pitchFamily="34" charset="-122"/>
              <a:cs typeface="Times New Roman" panose="02020603050405020304" pitchFamily="18" charset="0"/>
            </a:endParaRPr>
          </a:p>
        </p:txBody>
      </p:sp>
      <p:sp>
        <p:nvSpPr>
          <p:cNvPr id="6" name="Text 3"/>
          <p:cNvSpPr/>
          <p:nvPr/>
        </p:nvSpPr>
        <p:spPr>
          <a:xfrm>
            <a:off x="506337" y="1343910"/>
            <a:ext cx="2517465" cy="290579"/>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000"/>
              </a:lnSpc>
              <a:buNone/>
            </a:pPr>
            <a:r>
              <a:rPr lang="en-US" sz="1850" dirty="0">
                <a:solidFill>
                  <a:srgbClr val="F8C4E2"/>
                </a:solidFill>
                <a:latin typeface="Times New Roman" panose="02020603050405020304" pitchFamily="18" charset="0"/>
                <a:ea typeface="Cabin" pitchFamily="34" charset="-122"/>
                <a:cs typeface="Times New Roman" panose="02020603050405020304" pitchFamily="18" charset="0"/>
              </a:rPr>
              <a:t>Occupancy Rates</a:t>
            </a:r>
            <a:endParaRPr lang="en-US" sz="1850" dirty="0">
              <a:solidFill>
                <a:srgbClr val="F8C4E2"/>
              </a:solidFill>
              <a:latin typeface="Times New Roman" panose="02020603050405020304" pitchFamily="18" charset="0"/>
              <a:ea typeface="Cabin" pitchFamily="34" charset="-122"/>
              <a:cs typeface="Times New Roman" panose="02020603050405020304" pitchFamily="18" charset="0"/>
            </a:endParaRPr>
          </a:p>
        </p:txBody>
      </p:sp>
      <p:sp>
        <p:nvSpPr>
          <p:cNvPr id="7" name="Text 4"/>
          <p:cNvSpPr/>
          <p:nvPr/>
        </p:nvSpPr>
        <p:spPr>
          <a:xfrm>
            <a:off x="3618406" y="1222743"/>
            <a:ext cx="3721620" cy="883678"/>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000"/>
              </a:lnSpc>
              <a:buNone/>
            </a:pPr>
            <a:r>
              <a:rPr lang="en-US" sz="1850" dirty="0">
                <a:solidFill>
                  <a:srgbClr val="CAD6DE"/>
                </a:solidFill>
                <a:latin typeface="Times New Roman" panose="02020603050405020304" pitchFamily="18" charset="0"/>
                <a:ea typeface="Cabin" pitchFamily="34" charset="-122"/>
                <a:cs typeface="Times New Roman" panose="02020603050405020304" pitchFamily="18" charset="0"/>
              </a:rPr>
              <a:t>Track room occupancy and identify trends.</a:t>
            </a:r>
            <a:endParaRPr lang="en-US" sz="18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
        <p:nvSpPr>
          <p:cNvPr id="9" name="Text 6"/>
          <p:cNvSpPr/>
          <p:nvPr/>
        </p:nvSpPr>
        <p:spPr>
          <a:xfrm>
            <a:off x="506337" y="2390409"/>
            <a:ext cx="2517465" cy="290579"/>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000"/>
              </a:lnSpc>
              <a:buNone/>
            </a:pPr>
            <a:r>
              <a:rPr lang="en-US" sz="1850" dirty="0">
                <a:solidFill>
                  <a:srgbClr val="F8C4E2"/>
                </a:solidFill>
                <a:latin typeface="Times New Roman" panose="02020603050405020304" pitchFamily="18" charset="0"/>
                <a:ea typeface="Cabin" pitchFamily="34" charset="-122"/>
                <a:cs typeface="Times New Roman" panose="02020603050405020304" pitchFamily="18" charset="0"/>
              </a:rPr>
              <a:t>Revenue Analysis</a:t>
            </a:r>
            <a:endParaRPr lang="en-US" sz="1850" dirty="0">
              <a:solidFill>
                <a:srgbClr val="F8C4E2"/>
              </a:solidFill>
              <a:latin typeface="Times New Roman" panose="02020603050405020304" pitchFamily="18" charset="0"/>
              <a:ea typeface="Cabin" pitchFamily="34" charset="-122"/>
              <a:cs typeface="Times New Roman" panose="02020603050405020304" pitchFamily="18" charset="0"/>
            </a:endParaRPr>
          </a:p>
        </p:txBody>
      </p:sp>
      <p:sp>
        <p:nvSpPr>
          <p:cNvPr id="10" name="Text 7"/>
          <p:cNvSpPr/>
          <p:nvPr/>
        </p:nvSpPr>
        <p:spPr>
          <a:xfrm>
            <a:off x="3618406" y="2354388"/>
            <a:ext cx="3854110" cy="581158"/>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000"/>
              </a:lnSpc>
              <a:buNone/>
            </a:pPr>
            <a:r>
              <a:rPr lang="en-US" sz="1850" dirty="0">
                <a:solidFill>
                  <a:srgbClr val="CAD6DE"/>
                </a:solidFill>
                <a:latin typeface="Times New Roman" panose="02020603050405020304" pitchFamily="18" charset="0"/>
                <a:ea typeface="Cabin" pitchFamily="34" charset="-122"/>
                <a:cs typeface="Times New Roman" panose="02020603050405020304" pitchFamily="18" charset="0"/>
              </a:rPr>
              <a:t>Analyze revenue streams and profitability.</a:t>
            </a:r>
            <a:endParaRPr lang="en-US" sz="18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
        <p:nvSpPr>
          <p:cNvPr id="11" name="Shape 8"/>
          <p:cNvSpPr/>
          <p:nvPr/>
        </p:nvSpPr>
        <p:spPr>
          <a:xfrm>
            <a:off x="197548" y="3947099"/>
            <a:ext cx="5783664" cy="810586"/>
          </a:xfrm>
          <a:prstGeom prst="rect">
            <a:avLst/>
          </a:prstGeom>
          <a:solidFill>
            <a:srgbClr val="FFFFFF">
              <a:alpha val="4000"/>
            </a:srgbClr>
          </a:solidFill>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IN">
              <a:latin typeface="Times New Roman" panose="02020603050405020304" pitchFamily="18" charset="0"/>
              <a:cs typeface="Times New Roman" panose="02020603050405020304" pitchFamily="18" charset="0"/>
            </a:endParaRPr>
          </a:p>
        </p:txBody>
      </p:sp>
      <p:sp>
        <p:nvSpPr>
          <p:cNvPr id="12" name="Text 9"/>
          <p:cNvSpPr/>
          <p:nvPr/>
        </p:nvSpPr>
        <p:spPr>
          <a:xfrm>
            <a:off x="506095" y="3546475"/>
            <a:ext cx="1788795" cy="654685"/>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000"/>
              </a:lnSpc>
              <a:buNone/>
            </a:pPr>
            <a:r>
              <a:rPr lang="en-US" sz="1850" dirty="0">
                <a:solidFill>
                  <a:srgbClr val="F8C4E2"/>
                </a:solidFill>
                <a:latin typeface="Times New Roman" panose="02020603050405020304" pitchFamily="18" charset="0"/>
                <a:ea typeface="Cabin" pitchFamily="34" charset="-122"/>
                <a:cs typeface="Times New Roman" panose="02020603050405020304" pitchFamily="18" charset="0"/>
              </a:rPr>
              <a:t>Customer</a:t>
            </a:r>
            <a:endParaRPr lang="en-US" sz="1850" dirty="0">
              <a:solidFill>
                <a:srgbClr val="F8C4E2"/>
              </a:solidFill>
              <a:latin typeface="Times New Roman" panose="02020603050405020304" pitchFamily="18" charset="0"/>
              <a:ea typeface="Cabin" pitchFamily="34" charset="-122"/>
              <a:cs typeface="Times New Roman" panose="02020603050405020304" pitchFamily="18" charset="0"/>
            </a:endParaRPr>
          </a:p>
          <a:p>
            <a:pPr marL="0" indent="0">
              <a:lnSpc>
                <a:spcPts val="3000"/>
              </a:lnSpc>
              <a:buNone/>
            </a:pPr>
            <a:r>
              <a:rPr lang="en-US" sz="1850" dirty="0">
                <a:solidFill>
                  <a:srgbClr val="F8C4E2"/>
                </a:solidFill>
                <a:latin typeface="Times New Roman" panose="02020603050405020304" pitchFamily="18" charset="0"/>
                <a:ea typeface="Cabin" pitchFamily="34" charset="-122"/>
                <a:cs typeface="Times New Roman" panose="02020603050405020304" pitchFamily="18" charset="0"/>
              </a:rPr>
              <a:t> Feedback</a:t>
            </a:r>
            <a:endParaRPr lang="en-US" sz="1850" dirty="0">
              <a:solidFill>
                <a:srgbClr val="F8C4E2"/>
              </a:solidFill>
              <a:latin typeface="Times New Roman" panose="02020603050405020304" pitchFamily="18" charset="0"/>
              <a:ea typeface="Cabin" pitchFamily="34" charset="-122"/>
              <a:cs typeface="Times New Roman" panose="02020603050405020304" pitchFamily="18" charset="0"/>
            </a:endParaRPr>
          </a:p>
        </p:txBody>
      </p:sp>
      <p:sp>
        <p:nvSpPr>
          <p:cNvPr id="13" name="Text 10"/>
          <p:cNvSpPr/>
          <p:nvPr/>
        </p:nvSpPr>
        <p:spPr>
          <a:xfrm>
            <a:off x="3618406" y="3546176"/>
            <a:ext cx="3721620" cy="1106773"/>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000"/>
              </a:lnSpc>
              <a:buNone/>
            </a:pPr>
            <a:r>
              <a:rPr lang="en-US" sz="1850" dirty="0">
                <a:solidFill>
                  <a:srgbClr val="CAD6DE"/>
                </a:solidFill>
                <a:latin typeface="Times New Roman" panose="02020603050405020304" pitchFamily="18" charset="0"/>
                <a:ea typeface="Cabin" pitchFamily="34" charset="-122"/>
                <a:cs typeface="Times New Roman" panose="02020603050405020304" pitchFamily="18" charset="0"/>
              </a:rPr>
              <a:t>Monitor guest satisfaction and identify areas for improvement.</a:t>
            </a:r>
            <a:endParaRPr lang="en-US" sz="18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
        <p:nvSpPr>
          <p:cNvPr id="15" name="Text 12"/>
          <p:cNvSpPr/>
          <p:nvPr/>
        </p:nvSpPr>
        <p:spPr>
          <a:xfrm>
            <a:off x="510028" y="4674055"/>
            <a:ext cx="2517465" cy="290579"/>
          </a:xfrm>
          <a:prstGeom prst="rect">
            <a:avLst/>
          </a:prstGeom>
          <a:noFill/>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000"/>
              </a:lnSpc>
              <a:buNone/>
            </a:pPr>
            <a:r>
              <a:rPr lang="en-US" sz="1850" dirty="0">
                <a:solidFill>
                  <a:srgbClr val="F8C4E2"/>
                </a:solidFill>
                <a:latin typeface="Times New Roman" panose="02020603050405020304" pitchFamily="18" charset="0"/>
                <a:ea typeface="Cabin" pitchFamily="34" charset="-122"/>
                <a:cs typeface="Times New Roman" panose="02020603050405020304" pitchFamily="18" charset="0"/>
              </a:rPr>
              <a:t>Staff</a:t>
            </a:r>
            <a:endParaRPr lang="en-US" sz="1850" dirty="0">
              <a:solidFill>
                <a:srgbClr val="F8C4E2"/>
              </a:solidFill>
              <a:latin typeface="Times New Roman" panose="02020603050405020304" pitchFamily="18" charset="0"/>
              <a:ea typeface="Cabin" pitchFamily="34" charset="-122"/>
              <a:cs typeface="Times New Roman" panose="02020603050405020304" pitchFamily="18" charset="0"/>
            </a:endParaRPr>
          </a:p>
          <a:p>
            <a:pPr marL="0" indent="0">
              <a:lnSpc>
                <a:spcPts val="3000"/>
              </a:lnSpc>
              <a:buNone/>
            </a:pPr>
            <a:r>
              <a:rPr lang="en-US" sz="1850" dirty="0">
                <a:solidFill>
                  <a:srgbClr val="F8C4E2"/>
                </a:solidFill>
                <a:latin typeface="Times New Roman" panose="02020603050405020304" pitchFamily="18" charset="0"/>
                <a:ea typeface="Cabin" pitchFamily="34" charset="-122"/>
                <a:cs typeface="Times New Roman" panose="02020603050405020304" pitchFamily="18" charset="0"/>
              </a:rPr>
              <a:t> Performance</a:t>
            </a:r>
            <a:endParaRPr lang="en-US" sz="1850" dirty="0">
              <a:solidFill>
                <a:srgbClr val="F8C4E2"/>
              </a:solidFill>
              <a:latin typeface="Times New Roman" panose="02020603050405020304" pitchFamily="18" charset="0"/>
              <a:ea typeface="Cabin" pitchFamily="34" charset="-122"/>
              <a:cs typeface="Times New Roman" panose="02020603050405020304" pitchFamily="18" charset="0"/>
            </a:endParaRPr>
          </a:p>
        </p:txBody>
      </p:sp>
      <p:sp>
        <p:nvSpPr>
          <p:cNvPr id="16" name="Text 13"/>
          <p:cNvSpPr/>
          <p:nvPr/>
        </p:nvSpPr>
        <p:spPr>
          <a:xfrm>
            <a:off x="3618406" y="4715218"/>
            <a:ext cx="3908343" cy="1302526"/>
          </a:xfrm>
          <a:prstGeom prst="rect">
            <a:avLst/>
          </a:prstGeom>
          <a:noFill/>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3000"/>
              </a:lnSpc>
              <a:buNone/>
            </a:pPr>
            <a:r>
              <a:rPr lang="en-US" sz="1850" dirty="0">
                <a:solidFill>
                  <a:srgbClr val="CAD6DE"/>
                </a:solidFill>
                <a:latin typeface="Times New Roman" panose="02020603050405020304" pitchFamily="18" charset="0"/>
                <a:ea typeface="Cabin" pitchFamily="34" charset="-122"/>
                <a:cs typeface="Times New Roman" panose="02020603050405020304" pitchFamily="18" charset="0"/>
              </a:rPr>
              <a:t>Evaluate staff performance and identify areas for training.</a:t>
            </a:r>
            <a:endParaRPr lang="en-US" sz="1850" dirty="0">
              <a:solidFill>
                <a:srgbClr val="CAD6DE"/>
              </a:solidFill>
              <a:latin typeface="Times New Roman" panose="02020603050405020304" pitchFamily="18" charset="0"/>
              <a:ea typeface="Cabin" pitchFamily="34" charset="-122"/>
              <a:cs typeface="Times New Roman" panose="02020603050405020304" pitchFamily="18" charset="0"/>
            </a:endParaRPr>
          </a:p>
        </p:txBody>
      </p:sp>
      <p:sp>
        <p:nvSpPr>
          <p:cNvPr id="17" name="Rectangle 16"/>
          <p:cNvSpPr/>
          <p:nvPr/>
        </p:nvSpPr>
        <p:spPr>
          <a:xfrm>
            <a:off x="229922" y="1150373"/>
            <a:ext cx="2395180" cy="5211097"/>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
        <p:nvSpPr>
          <p:cNvPr id="18" name="Rectangle 17"/>
          <p:cNvSpPr/>
          <p:nvPr/>
        </p:nvSpPr>
        <p:spPr>
          <a:xfrm>
            <a:off x="2920181" y="1150373"/>
            <a:ext cx="4660647" cy="5211097"/>
          </a:xfrm>
          <a:prstGeom prst="rect">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IN">
              <a:latin typeface="Times New Roman" panose="02020603050405020304" pitchFamily="18" charset="0"/>
              <a:cs typeface="Times New Roman" panose="02020603050405020304" pitchFamily="18" charset="0"/>
            </a:endParaRPr>
          </a:p>
        </p:txBody>
      </p:sp>
      <p:sp>
        <p:nvSpPr>
          <p:cNvPr id="4" name="Right Arrow 3"/>
          <p:cNvSpPr/>
          <p:nvPr/>
        </p:nvSpPr>
        <p:spPr>
          <a:xfrm>
            <a:off x="2294890" y="1433830"/>
            <a:ext cx="1119505" cy="264795"/>
          </a:xfrm>
          <a:prstGeom prst="rightArrow">
            <a:avLst/>
          </a:prstGeom>
          <a:ln>
            <a:solidFill>
              <a:schemeClr val="accent5"/>
            </a:solidFill>
          </a:ln>
        </p:spPr>
        <p:style>
          <a:lnRef idx="3">
            <a:schemeClr val="accent1"/>
          </a:lnRef>
          <a:fillRef idx="0">
            <a:srgbClr val="FFFFFF"/>
          </a:fillRef>
          <a:effectRef idx="0">
            <a:srgbClr val="FFFFFF"/>
          </a:effectRef>
          <a:fontRef idx="minor">
            <a:schemeClr val="tx1"/>
          </a:fontRef>
        </p:style>
        <p:txBody>
          <a:bodyPr rtlCol="0" anchor="ctr"/>
          <a:p>
            <a:pPr algn="ctr"/>
            <a:endParaRPr lang="en-US"/>
          </a:p>
        </p:txBody>
      </p:sp>
      <p:sp>
        <p:nvSpPr>
          <p:cNvPr id="5" name="Right Arrow 4"/>
          <p:cNvSpPr/>
          <p:nvPr/>
        </p:nvSpPr>
        <p:spPr>
          <a:xfrm>
            <a:off x="2294890" y="2553335"/>
            <a:ext cx="1119505" cy="264795"/>
          </a:xfrm>
          <a:prstGeom prst="rightArrow">
            <a:avLst/>
          </a:prstGeom>
          <a:ln>
            <a:solidFill>
              <a:schemeClr val="accent5"/>
            </a:solidFill>
          </a:ln>
        </p:spPr>
        <p:style>
          <a:lnRef idx="3">
            <a:schemeClr val="accent1"/>
          </a:lnRef>
          <a:fillRef idx="0">
            <a:srgbClr val="FFFFFF"/>
          </a:fillRef>
          <a:effectRef idx="0">
            <a:srgbClr val="FFFFFF"/>
          </a:effectRef>
          <a:fontRef idx="minor">
            <a:schemeClr val="tx1"/>
          </a:fontRef>
        </p:style>
        <p:txBody>
          <a:bodyPr rtlCol="0" anchor="ctr"/>
          <a:p>
            <a:pPr algn="ctr"/>
            <a:endParaRPr lang="en-US"/>
          </a:p>
        </p:txBody>
      </p:sp>
      <p:sp>
        <p:nvSpPr>
          <p:cNvPr id="8" name="Right Arrow 7"/>
          <p:cNvSpPr/>
          <p:nvPr/>
        </p:nvSpPr>
        <p:spPr>
          <a:xfrm>
            <a:off x="2300605" y="3672840"/>
            <a:ext cx="1114425" cy="264795"/>
          </a:xfrm>
          <a:prstGeom prst="rightArrow">
            <a:avLst/>
          </a:prstGeom>
          <a:ln>
            <a:solidFill>
              <a:schemeClr val="accent5"/>
            </a:solidFill>
          </a:ln>
        </p:spPr>
        <p:style>
          <a:lnRef idx="3">
            <a:schemeClr val="accent1"/>
          </a:lnRef>
          <a:fillRef idx="0">
            <a:srgbClr val="FFFFFF"/>
          </a:fillRef>
          <a:effectRef idx="0">
            <a:srgbClr val="FFFFFF"/>
          </a:effectRef>
          <a:fontRef idx="minor">
            <a:schemeClr val="tx1"/>
          </a:fontRef>
        </p:style>
        <p:txBody>
          <a:bodyPr rtlCol="0" anchor="ctr"/>
          <a:p>
            <a:pPr algn="ctr"/>
            <a:endParaRPr lang="en-US"/>
          </a:p>
        </p:txBody>
      </p:sp>
      <p:sp>
        <p:nvSpPr>
          <p:cNvPr id="14" name="Right Arrow 13"/>
          <p:cNvSpPr/>
          <p:nvPr/>
        </p:nvSpPr>
        <p:spPr>
          <a:xfrm>
            <a:off x="2300605" y="4873625"/>
            <a:ext cx="1119505" cy="264795"/>
          </a:xfrm>
          <a:prstGeom prst="rightArrow">
            <a:avLst/>
          </a:prstGeom>
          <a:ln>
            <a:solidFill>
              <a:schemeClr val="accent5"/>
            </a:solidFill>
          </a:ln>
        </p:spPr>
        <p:style>
          <a:lnRef idx="3">
            <a:schemeClr val="accent1"/>
          </a:lnRef>
          <a:fillRef idx="0">
            <a:srgbClr val="FFFFFF"/>
          </a:fillRef>
          <a:effectRef idx="0">
            <a:srgbClr val="FFFFFF"/>
          </a:effectRef>
          <a:fontRef idx="minor">
            <a:schemeClr val="tx1"/>
          </a:fontRef>
        </p:style>
        <p:txBody>
          <a:bodyPr rtlCol="0" anchor="ctr"/>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diagram of a hotel service&#10;&#10;Description automatically generated"/>
          <p:cNvPicPr>
            <a:picLocks noChangeAspect="1"/>
          </p:cNvPicPr>
          <p:nvPr/>
        </p:nvPicPr>
        <p:blipFill>
          <a:blip r:embed="rId1"/>
          <a:stretch>
            <a:fillRect/>
          </a:stretch>
        </p:blipFill>
        <p:spPr>
          <a:xfrm>
            <a:off x="2240542" y="1062245"/>
            <a:ext cx="8525782" cy="5076318"/>
          </a:xfrm>
          <a:prstGeom prst="rect">
            <a:avLst/>
          </a:prstGeom>
          <a:ln>
            <a:solidFill>
              <a:schemeClr val="tx2"/>
            </a:solidFill>
          </a:ln>
        </p:spPr>
      </p:pic>
      <p:sp>
        <p:nvSpPr>
          <p:cNvPr id="3" name="TextBox 3"/>
          <p:cNvSpPr txBox="1"/>
          <p:nvPr/>
        </p:nvSpPr>
        <p:spPr>
          <a:xfrm>
            <a:off x="377190" y="265430"/>
            <a:ext cx="4404995" cy="58356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b="1" dirty="0">
                <a:solidFill>
                  <a:srgbClr val="CEEAB0"/>
                </a:solidFill>
                <a:latin typeface="Times New Roman" panose="02020603050405020304" pitchFamily="18" charset="0"/>
                <a:cs typeface="Times New Roman" panose="02020603050405020304" pitchFamily="18" charset="0"/>
              </a:rPr>
              <a:t>Architectural Diagram</a:t>
            </a:r>
            <a:endParaRPr lang="en-US" sz="3200" b="1" dirty="0">
              <a:solidFill>
                <a:srgbClr val="CEEAB0"/>
              </a:solidFill>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0</TotalTime>
  <Words>5768</Words>
  <Application>WPS Presentation</Application>
  <PresentationFormat>Widescreen</PresentationFormat>
  <Paragraphs>158</Paragraphs>
  <Slides>13</Slides>
  <Notes>0</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13</vt:i4>
      </vt:variant>
    </vt:vector>
  </HeadingPairs>
  <TitlesOfParts>
    <vt:vector size="33" baseType="lpstr">
      <vt:lpstr>Arial</vt:lpstr>
      <vt:lpstr>SimSun</vt:lpstr>
      <vt:lpstr>Wingdings</vt:lpstr>
      <vt:lpstr>Century Gothic</vt:lpstr>
      <vt:lpstr>Unbounded</vt:lpstr>
      <vt:lpstr>Times New Roman</vt:lpstr>
      <vt:lpstr>Cabin</vt:lpstr>
      <vt:lpstr>Unbounded</vt:lpstr>
      <vt:lpstr>Cabin</vt:lpstr>
      <vt:lpstr>Cabin</vt:lpstr>
      <vt:lpstr>Calibri</vt:lpstr>
      <vt:lpstr>Microsoft YaHei</vt:lpstr>
      <vt:lpstr>Arial Unicode MS</vt:lpstr>
      <vt:lpstr>Calibri Light</vt:lpstr>
      <vt:lpstr>Segoe Print</vt:lpstr>
      <vt:lpstr>MingLiU-ExtB</vt:lpstr>
      <vt:lpstr>Arial Black</vt:lpstr>
      <vt:lpstr>Wingdings</vt:lpstr>
      <vt:lpstr>Crimson Text SemiBold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Roshni Prabakar</dc:creator>
  <cp:lastModifiedBy>praba</cp:lastModifiedBy>
  <cp:revision>4</cp:revision>
  <dcterms:created xsi:type="dcterms:W3CDTF">2024-11-18T04:36:00Z</dcterms:created>
  <dcterms:modified xsi:type="dcterms:W3CDTF">2024-11-22T08:46:03Z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FE4BC8A0B3CD470B9368F153074F0F5C_12</vt:lpwstr>
  </property>
  <property fmtid="{D5CDD505-2E9C-101B-9397-08002B2CF9AE}" pid="3" name="KSOProductBuildVer">
    <vt:lpwstr>1033-12.2.0.18911</vt:lpwstr>
  </property>
</Properties>
</file>

<file path=docProps/thumbnail.jpeg>
</file>